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85" r:id="rId2"/>
    <p:sldId id="293" r:id="rId3"/>
    <p:sldId id="294" r:id="rId4"/>
    <p:sldId id="307" r:id="rId5"/>
    <p:sldId id="295" r:id="rId6"/>
    <p:sldId id="296" r:id="rId7"/>
    <p:sldId id="297" r:id="rId8"/>
    <p:sldId id="308" r:id="rId9"/>
    <p:sldId id="309" r:id="rId10"/>
    <p:sldId id="298" r:id="rId11"/>
    <p:sldId id="310" r:id="rId12"/>
    <p:sldId id="299" r:id="rId13"/>
    <p:sldId id="311" r:id="rId14"/>
    <p:sldId id="303"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9B"/>
    <a:srgbClr val="002855"/>
    <a:srgbClr val="0066A1"/>
    <a:srgbClr val="CC0033"/>
    <a:srgbClr val="E37222"/>
    <a:srgbClr val="FDC82F"/>
    <a:srgbClr val="69BE28"/>
    <a:srgbClr val="008542"/>
    <a:srgbClr val="6B1F73"/>
    <a:srgbClr val="009F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11"/>
    <p:restoredTop sz="95918"/>
  </p:normalViewPr>
  <p:slideViewPr>
    <p:cSldViewPr snapToGrid="0" snapToObjects="1">
      <p:cViewPr varScale="1">
        <p:scale>
          <a:sx n="107" d="100"/>
          <a:sy n="107" d="100"/>
        </p:scale>
        <p:origin x="1258"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t>‹#›</a:t>
            </a:fld>
            <a:endParaRPr lang="en-US"/>
          </a:p>
        </p:txBody>
      </p:sp>
    </p:spTree>
    <p:extLst>
      <p:ext uri="{BB962C8B-B14F-4D97-AF65-F5344CB8AC3E}">
        <p14:creationId xmlns:p14="http://schemas.microsoft.com/office/powerpoint/2010/main" val="54318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F362D4-5DD5-1441-A093-8EF5773AF7CF}" type="slidenum">
              <a:rPr lang="en-US" smtClean="0"/>
              <a:t>8</a:t>
            </a:fld>
            <a:endParaRPr lang="en-US"/>
          </a:p>
        </p:txBody>
      </p:sp>
    </p:spTree>
    <p:extLst>
      <p:ext uri="{BB962C8B-B14F-4D97-AF65-F5344CB8AC3E}">
        <p14:creationId xmlns:p14="http://schemas.microsoft.com/office/powerpoint/2010/main" val="2572912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F362D4-5DD5-1441-A093-8EF5773AF7CF}" type="slidenum">
              <a:rPr lang="en-US" smtClean="0"/>
              <a:t>9</a:t>
            </a:fld>
            <a:endParaRPr lang="en-US"/>
          </a:p>
        </p:txBody>
      </p:sp>
    </p:spTree>
    <p:extLst>
      <p:ext uri="{BB962C8B-B14F-4D97-AF65-F5344CB8AC3E}">
        <p14:creationId xmlns:p14="http://schemas.microsoft.com/office/powerpoint/2010/main" val="521506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F362D4-5DD5-1441-A093-8EF5773AF7CF}" type="slidenum">
              <a:rPr lang="en-US" smtClean="0"/>
              <a:t>11</a:t>
            </a:fld>
            <a:endParaRPr lang="en-US"/>
          </a:p>
        </p:txBody>
      </p:sp>
    </p:spTree>
    <p:extLst>
      <p:ext uri="{BB962C8B-B14F-4D97-AF65-F5344CB8AC3E}">
        <p14:creationId xmlns:p14="http://schemas.microsoft.com/office/powerpoint/2010/main" val="2651331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4.png"/><Relationship Id="rId9" Type="http://schemas.openxmlformats.org/officeDocument/2006/relationships/image" Target="../media/image1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4.png"/><Relationship Id="rId9"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png"/><Relationship Id="rId7"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png"/><Relationship Id="rId7" Type="http://schemas.openxmlformats.org/officeDocument/2006/relationships/image" Target="../media/image23.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2" y="-8147"/>
            <a:ext cx="9162286" cy="5143498"/>
          </a:xfrm>
          <a:prstGeom prst="rect">
            <a:avLst/>
          </a:prstGeom>
        </p:spPr>
      </p:pic>
      <p:pic>
        <p:nvPicPr>
          <p:cNvPr id="7" name="Picture 6">
            <a:extLst>
              <a:ext uri="{FF2B5EF4-FFF2-40B4-BE49-F238E27FC236}">
                <a16:creationId xmlns:a16="http://schemas.microsoft.com/office/drawing/2014/main" id="{BDE7C324-6D31-5BDF-AA8A-AF17193D946D}"/>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pic>
        <p:nvPicPr>
          <p:cNvPr id="24" name="Picture 23" descr="A picture containing art, majorelle blue&#10;&#10;Description automatically generated">
            <a:extLst>
              <a:ext uri="{FF2B5EF4-FFF2-40B4-BE49-F238E27FC236}">
                <a16:creationId xmlns:a16="http://schemas.microsoft.com/office/drawing/2014/main" id="{B1B8847A-AC7A-DD9F-DBDE-21B0F37365F6}"/>
              </a:ext>
            </a:extLst>
          </p:cNvPr>
          <p:cNvPicPr>
            <a:picLocks noChangeAspect="1"/>
          </p:cNvPicPr>
          <p:nvPr userDrawn="1"/>
        </p:nvPicPr>
        <p:blipFill>
          <a:blip r:embed="rId5"/>
          <a:stretch>
            <a:fillRect/>
          </a:stretch>
        </p:blipFill>
        <p:spPr>
          <a:xfrm>
            <a:off x="-8020" y="374444"/>
            <a:ext cx="9162288" cy="2164536"/>
          </a:xfrm>
          <a:prstGeom prst="rect">
            <a:avLst/>
          </a:prstGeom>
        </p:spPr>
      </p:pic>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Tree>
    <p:extLst>
      <p:ext uri="{BB962C8B-B14F-4D97-AF65-F5344CB8AC3E}">
        <p14:creationId xmlns:p14="http://schemas.microsoft.com/office/powerpoint/2010/main" val="114160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282289" y="1247412"/>
            <a:ext cx="8658713" cy="3092113"/>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p:cNvSpPr>
            <a:spLocks noGrp="1"/>
          </p:cNvSpPr>
          <p:nvPr>
            <p:ph type="sldNum" sz="quarter" idx="14"/>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11" name="Title 1">
            <a:extLst>
              <a:ext uri="{FF2B5EF4-FFF2-40B4-BE49-F238E27FC236}">
                <a16:creationId xmlns:a16="http://schemas.microsoft.com/office/drawing/2014/main" id="{57EF7957-62A6-2F32-40BC-75E462878F86}"/>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13" name="Text Placeholder 3">
            <a:extLst>
              <a:ext uri="{FF2B5EF4-FFF2-40B4-BE49-F238E27FC236}">
                <a16:creationId xmlns:a16="http://schemas.microsoft.com/office/drawing/2014/main" id="{B528E7C2-CE3F-EE06-4447-2CB3BC3EAE94}"/>
              </a:ext>
            </a:extLst>
          </p:cNvPr>
          <p:cNvSpPr>
            <a:spLocks noGrp="1"/>
          </p:cNvSpPr>
          <p:nvPr>
            <p:ph type="body" sz="quarter" idx="15"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8534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9" name="Text Placeholder 13"/>
          <p:cNvSpPr>
            <a:spLocks noGrp="1"/>
          </p:cNvSpPr>
          <p:nvPr>
            <p:ph type="body" sz="quarter" idx="14"/>
          </p:nvPr>
        </p:nvSpPr>
        <p:spPr>
          <a:xfrm>
            <a:off x="282288" y="1242334"/>
            <a:ext cx="4234053" cy="3112690"/>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p:cNvSpPr>
            <a:spLocks noGrp="1"/>
          </p:cNvSpPr>
          <p:nvPr>
            <p:ph type="body" sz="quarter" idx="13"/>
          </p:nvPr>
        </p:nvSpPr>
        <p:spPr>
          <a:xfrm>
            <a:off x="4691046" y="1242334"/>
            <a:ext cx="4234053" cy="3112690"/>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86AF5401-247A-20C7-3264-A18311DFAD2F}"/>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FC384FD7-4A7D-5268-62F7-93283DA1026B}"/>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3585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90591" y="1245233"/>
            <a:ext cx="4250410" cy="3094292"/>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89" y="1245232"/>
            <a:ext cx="4227717" cy="3094119"/>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14"/>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216AD83B-8216-5397-EEB8-FF133C3E78B9}"/>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6A02FAF8-5E04-CFFE-9019-473F325D7C2E}"/>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07120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88237" y="2875597"/>
            <a:ext cx="4252764" cy="1479427"/>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90" y="1245232"/>
            <a:ext cx="4252764" cy="3109792"/>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hasCustomPrompt="1"/>
          </p:nvPr>
        </p:nvSpPr>
        <p:spPr>
          <a:xfrm>
            <a:off x="4688237" y="1245231"/>
            <a:ext cx="4252764" cy="1479427"/>
          </a:xfrm>
        </p:spPr>
        <p:txBody>
          <a:bodyPr/>
          <a:lstStyle>
            <a:lvl1pPr marL="0" indent="0">
              <a:buNone/>
              <a:defRPr sz="900" i="1"/>
            </a:lvl1pPr>
          </a:lstStyle>
          <a:p>
            <a:pPr lvl="0"/>
            <a:r>
              <a:rPr lang="en-US" dirty="0"/>
              <a:t>Insert Object</a:t>
            </a:r>
          </a:p>
        </p:txBody>
      </p:sp>
      <p:sp>
        <p:nvSpPr>
          <p:cNvPr id="3" name="Slide Number Placeholder 2"/>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7" name="Title 1">
            <a:extLst>
              <a:ext uri="{FF2B5EF4-FFF2-40B4-BE49-F238E27FC236}">
                <a16:creationId xmlns:a16="http://schemas.microsoft.com/office/drawing/2014/main" id="{6C792650-E2E9-3B3D-B60F-CA3A69788FBE}"/>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37B7DA4B-4D12-6662-3315-7423CCA6909F}"/>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55144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685745" y="2269344"/>
            <a:ext cx="4255255" cy="2085680"/>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45232"/>
            <a:ext cx="4235466" cy="3109792"/>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85745" y="1245232"/>
            <a:ext cx="4255255" cy="901283"/>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itle 1">
            <a:extLst>
              <a:ext uri="{FF2B5EF4-FFF2-40B4-BE49-F238E27FC236}">
                <a16:creationId xmlns:a16="http://schemas.microsoft.com/office/drawing/2014/main" id="{2E1B004A-409A-77D5-A3C7-281C878085ED}"/>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5" name="Text Placeholder 3">
            <a:extLst>
              <a:ext uri="{FF2B5EF4-FFF2-40B4-BE49-F238E27FC236}">
                <a16:creationId xmlns:a16="http://schemas.microsoft.com/office/drawing/2014/main" id="{7B1E50B4-EB39-89B0-9C6E-A2B502C12D6D}"/>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597545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285920" y="1245687"/>
            <a:ext cx="4231835" cy="3109338"/>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4687855" y="2269504"/>
            <a:ext cx="4253146" cy="2085521"/>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87855" y="1252982"/>
            <a:ext cx="4253146" cy="885784"/>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0AF6E064-8914-FCD2-7B22-B9DD9D169EE1}"/>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8F514186-64D2-D79F-5790-B5B2D99DECF3}"/>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
        <p:nvSpPr>
          <p:cNvPr id="7" name="TextBox 6">
            <a:extLst>
              <a:ext uri="{FF2B5EF4-FFF2-40B4-BE49-F238E27FC236}">
                <a16:creationId xmlns:a16="http://schemas.microsoft.com/office/drawing/2014/main" id="{9DAE3151-C814-8D51-B7C9-E0368224CE31}"/>
              </a:ext>
            </a:extLst>
          </p:cNvPr>
          <p:cNvSpPr txBox="1"/>
          <p:nvPr userDrawn="1"/>
        </p:nvSpPr>
        <p:spPr>
          <a:xfrm>
            <a:off x="7361695" y="1782305"/>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1677514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707473" y="2921431"/>
            <a:ext cx="4210281" cy="1422069"/>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52981"/>
            <a:ext cx="4210280" cy="1439405"/>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4" hasCustomPrompt="1"/>
          </p:nvPr>
        </p:nvSpPr>
        <p:spPr>
          <a:xfrm>
            <a:off x="4707473" y="1269541"/>
            <a:ext cx="4210281" cy="1422069"/>
          </a:xfrm>
        </p:spPr>
        <p:txBody>
          <a:bodyPr/>
          <a:lstStyle>
            <a:lvl1pPr marL="0" indent="0">
              <a:buNone/>
              <a:defRPr sz="900" i="1"/>
            </a:lvl1pPr>
          </a:lstStyle>
          <a:p>
            <a:pPr lvl="0"/>
            <a:r>
              <a:rPr lang="en-US" dirty="0"/>
              <a:t>Insert Object</a:t>
            </a:r>
          </a:p>
        </p:txBody>
      </p:sp>
      <p:sp>
        <p:nvSpPr>
          <p:cNvPr id="16" name="Content Placeholder 3"/>
          <p:cNvSpPr>
            <a:spLocks noGrp="1"/>
          </p:cNvSpPr>
          <p:nvPr>
            <p:ph sz="half" idx="15" hasCustomPrompt="1"/>
          </p:nvPr>
        </p:nvSpPr>
        <p:spPr>
          <a:xfrm>
            <a:off x="282290" y="2921431"/>
            <a:ext cx="4210280" cy="1422069"/>
          </a:xfrm>
        </p:spPr>
        <p:txBody>
          <a:bodyPr/>
          <a:lstStyle>
            <a:lvl1pPr marL="0" indent="0">
              <a:buNone/>
              <a:defRPr sz="900" i="1"/>
            </a:lvl1pPr>
          </a:lstStyle>
          <a:p>
            <a:pPr lvl="0"/>
            <a:r>
              <a:rPr lang="en-US" dirty="0"/>
              <a:t>Insert Object</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DCB2AA21-5DC4-EF2E-F110-447171121BAE}"/>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E3B2B563-ED51-2E79-84DE-879842AE1C8B}"/>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59600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282291" y="1252981"/>
            <a:ext cx="3019523" cy="3102042"/>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p:cNvSpPr>
            <a:spLocks noGrp="1"/>
          </p:cNvSpPr>
          <p:nvPr>
            <p:ph type="tbl" sz="quarter" idx="14" hasCustomPrompt="1"/>
          </p:nvPr>
        </p:nvSpPr>
        <p:spPr>
          <a:xfrm>
            <a:off x="3443216" y="1252980"/>
            <a:ext cx="5497785" cy="3102043"/>
          </a:xfrm>
        </p:spPr>
        <p:txBody>
          <a:bodyPr>
            <a:normAutofit/>
          </a:bodyPr>
          <a:lstStyle>
            <a:lvl1pPr marL="0" indent="0">
              <a:buNone/>
              <a:defRPr sz="900" i="1"/>
            </a:lvl1pPr>
          </a:lstStyle>
          <a:p>
            <a:pPr lvl="0"/>
            <a:r>
              <a:rPr lang="en-US" dirty="0"/>
              <a:t>Insert Object</a:t>
            </a:r>
          </a:p>
        </p:txBody>
      </p:sp>
      <p:sp>
        <p:nvSpPr>
          <p:cNvPr id="10" name="Slide Number Placeholder 9"/>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4A304CB7-3AA2-3202-B580-2B5C69FB9F8D}"/>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957C2D4C-BD60-59E9-69C3-E21B44818806}"/>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407724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4705535" y="1245231"/>
            <a:ext cx="4235466" cy="3109791"/>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90" y="3591612"/>
            <a:ext cx="4235466" cy="763411"/>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282290" y="1245232"/>
            <a:ext cx="4235466" cy="2222393"/>
          </a:xfrm>
        </p:spPr>
        <p:txBody>
          <a:bodyPr>
            <a:normAutofit/>
          </a:bodyPr>
          <a:lstStyle>
            <a:lvl1pPr marL="0" indent="0">
              <a:buNone/>
              <a:defRPr sz="900" i="1" baseline="0"/>
            </a:lvl1pPr>
          </a:lstStyle>
          <a:p>
            <a:r>
              <a:rPr lang="en-US" dirty="0"/>
              <a:t>Insert Photo</a:t>
            </a:r>
          </a:p>
        </p:txBody>
      </p:sp>
      <p:sp>
        <p:nvSpPr>
          <p:cNvPr id="4" name="Slide Number Placeholder 3"/>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EA2468D8-7183-0FC6-538D-BB28C6C2195F}"/>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2D22E6AC-1D68-1A62-895E-D1CC0C4F3D22}"/>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38955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itle 1">
            <a:extLst>
              <a:ext uri="{FF2B5EF4-FFF2-40B4-BE49-F238E27FC236}">
                <a16:creationId xmlns:a16="http://schemas.microsoft.com/office/drawing/2014/main" id="{DCE4219F-8A77-4012-6E77-CCFCA36951F3}"/>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5" name="Text Placeholder 3">
            <a:extLst>
              <a:ext uri="{FF2B5EF4-FFF2-40B4-BE49-F238E27FC236}">
                <a16:creationId xmlns:a16="http://schemas.microsoft.com/office/drawing/2014/main" id="{EE34E679-CD0B-16C4-E8EE-14DDEBE54E03}"/>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
        <p:nvSpPr>
          <p:cNvPr id="2" name="TextBox 1">
            <a:extLst>
              <a:ext uri="{FF2B5EF4-FFF2-40B4-BE49-F238E27FC236}">
                <a16:creationId xmlns:a16="http://schemas.microsoft.com/office/drawing/2014/main" id="{72B60127-67C7-F66A-23F8-A934B721F883}"/>
              </a:ext>
            </a:extLst>
          </p:cNvPr>
          <p:cNvSpPr txBox="1"/>
          <p:nvPr userDrawn="1"/>
        </p:nvSpPr>
        <p:spPr>
          <a:xfrm>
            <a:off x="1066800" y="431800"/>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84410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Photos Locke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40C9A8-200B-6071-55EE-30A5E4AA83AF}"/>
              </a:ext>
            </a:extLst>
          </p:cNvPr>
          <p:cNvPicPr>
            <a:picLocks noChangeAspect="1"/>
          </p:cNvPicPr>
          <p:nvPr userDrawn="1"/>
        </p:nvPicPr>
        <p:blipFill>
          <a:blip r:embed="rId2"/>
          <a:srcRect/>
          <a:stretch/>
        </p:blipFill>
        <p:spPr>
          <a:xfrm>
            <a:off x="1" y="-8147"/>
            <a:ext cx="9158945" cy="5143498"/>
          </a:xfrm>
          <a:prstGeom prst="rect">
            <a:avLst/>
          </a:prstGeom>
        </p:spPr>
      </p:pic>
      <p:pic>
        <p:nvPicPr>
          <p:cNvPr id="6" name="Picture 5">
            <a:extLst>
              <a:ext uri="{FF2B5EF4-FFF2-40B4-BE49-F238E27FC236}">
                <a16:creationId xmlns:a16="http://schemas.microsoft.com/office/drawing/2014/main" id="{17216E6C-2274-86AE-A400-AB3F2796DEF4}"/>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13" name="Picture Placeholder 10" descr="A person and person standing in a server room&#10;&#10;Description automatically generated">
            <a:extLst>
              <a:ext uri="{FF2B5EF4-FFF2-40B4-BE49-F238E27FC236}">
                <a16:creationId xmlns:a16="http://schemas.microsoft.com/office/drawing/2014/main" id="{E2CDE891-37C3-7DA8-CE02-376B7C6F19F2}"/>
              </a:ext>
            </a:extLst>
          </p:cNvPr>
          <p:cNvPicPr>
            <a:picLocks noChangeAspect="1"/>
          </p:cNvPicPr>
          <p:nvPr userDrawn="1"/>
        </p:nvPicPr>
        <p:blipFill>
          <a:blip r:embed="rId5"/>
          <a:srcRect t="1914" b="1914"/>
          <a:stretch>
            <a:fillRect/>
          </a:stretch>
        </p:blipFill>
        <p:spPr>
          <a:xfrm>
            <a:off x="-551" y="506367"/>
            <a:ext cx="1828800" cy="1828800"/>
          </a:xfrm>
          <a:prstGeom prst="rect">
            <a:avLst/>
          </a:prstGeom>
        </p:spPr>
      </p:pic>
      <p:pic>
        <p:nvPicPr>
          <p:cNvPr id="14" name="Picture Placeholder 12" descr="A person and person standing next to a machine&#10;&#10;Description automatically generated">
            <a:extLst>
              <a:ext uri="{FF2B5EF4-FFF2-40B4-BE49-F238E27FC236}">
                <a16:creationId xmlns:a16="http://schemas.microsoft.com/office/drawing/2014/main" id="{AC3379AB-8D10-2BB7-CAB0-CA8421C07430}"/>
              </a:ext>
            </a:extLst>
          </p:cNvPr>
          <p:cNvPicPr>
            <a:picLocks noChangeAspect="1"/>
          </p:cNvPicPr>
          <p:nvPr userDrawn="1"/>
        </p:nvPicPr>
        <p:blipFill>
          <a:blip r:embed="rId6"/>
          <a:srcRect l="2681" r="2681"/>
          <a:stretch>
            <a:fillRect/>
          </a:stretch>
        </p:blipFill>
        <p:spPr>
          <a:xfrm>
            <a:off x="1812458" y="506367"/>
            <a:ext cx="1861485" cy="1831081"/>
          </a:xfrm>
          <a:prstGeom prst="rect">
            <a:avLst/>
          </a:prstGeom>
        </p:spPr>
      </p:pic>
      <p:pic>
        <p:nvPicPr>
          <p:cNvPr id="15" name="Picture Placeholder 16" descr="A person in a wheelchair working on a computer&#10;&#10;Description automatically generated">
            <a:extLst>
              <a:ext uri="{FF2B5EF4-FFF2-40B4-BE49-F238E27FC236}">
                <a16:creationId xmlns:a16="http://schemas.microsoft.com/office/drawing/2014/main" id="{4AB2EF3D-2061-6AB8-2AED-E8950E43FCAB}"/>
              </a:ext>
            </a:extLst>
          </p:cNvPr>
          <p:cNvPicPr>
            <a:picLocks noChangeAspect="1"/>
          </p:cNvPicPr>
          <p:nvPr userDrawn="1"/>
        </p:nvPicPr>
        <p:blipFill>
          <a:blip r:embed="rId7"/>
          <a:srcRect l="1401" r="1401"/>
          <a:stretch>
            <a:fillRect/>
          </a:stretch>
        </p:blipFill>
        <p:spPr>
          <a:xfrm>
            <a:off x="3674266" y="506367"/>
            <a:ext cx="1817334" cy="1828800"/>
          </a:xfrm>
          <a:prstGeom prst="rect">
            <a:avLst/>
          </a:prstGeom>
        </p:spPr>
      </p:pic>
      <p:pic>
        <p:nvPicPr>
          <p:cNvPr id="16" name="Picture Placeholder 18" descr="A person working on a computer&#10;&#10;Description automatically generated">
            <a:extLst>
              <a:ext uri="{FF2B5EF4-FFF2-40B4-BE49-F238E27FC236}">
                <a16:creationId xmlns:a16="http://schemas.microsoft.com/office/drawing/2014/main" id="{9C157887-8158-B68B-D968-EFE81041397C}"/>
              </a:ext>
            </a:extLst>
          </p:cNvPr>
          <p:cNvPicPr>
            <a:picLocks noChangeAspect="1"/>
          </p:cNvPicPr>
          <p:nvPr userDrawn="1"/>
        </p:nvPicPr>
        <p:blipFill>
          <a:blip r:embed="rId8"/>
          <a:srcRect l="1294" r="1294"/>
          <a:stretch>
            <a:fillRect/>
          </a:stretch>
        </p:blipFill>
        <p:spPr>
          <a:xfrm>
            <a:off x="5493599" y="506367"/>
            <a:ext cx="1837943" cy="1828800"/>
          </a:xfrm>
          <a:prstGeom prst="rect">
            <a:avLst/>
          </a:prstGeom>
        </p:spPr>
      </p:pic>
      <p:pic>
        <p:nvPicPr>
          <p:cNvPr id="17" name="Picture Placeholder 20" descr="A person looking at a screen&#10;&#10;Description automatically generated">
            <a:extLst>
              <a:ext uri="{FF2B5EF4-FFF2-40B4-BE49-F238E27FC236}">
                <a16:creationId xmlns:a16="http://schemas.microsoft.com/office/drawing/2014/main" id="{690CAAAA-DAF1-CE15-5209-33321374416F}"/>
              </a:ext>
            </a:extLst>
          </p:cNvPr>
          <p:cNvPicPr>
            <a:picLocks noChangeAspect="1"/>
          </p:cNvPicPr>
          <p:nvPr userDrawn="1"/>
        </p:nvPicPr>
        <p:blipFill>
          <a:blip r:embed="rId9"/>
          <a:srcRect l="8189" r="8189"/>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1081498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89" y="2128100"/>
            <a:ext cx="8658711" cy="1604915"/>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89" y="1253847"/>
            <a:ext cx="8658711" cy="758882"/>
          </a:xfrm>
        </p:spPr>
        <p:txBody>
          <a:bodyPr lIns="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282289" y="3810504"/>
            <a:ext cx="8658711" cy="544519"/>
          </a:xfrm>
        </p:spPr>
        <p:txBody>
          <a:bodyPr lIns="0">
            <a:normAutofit/>
          </a:bodyPr>
          <a:lstStyle>
            <a:lvl1pPr marL="0" indent="0">
              <a:buNone/>
              <a:defRPr sz="1500" b="1" i="1">
                <a:solidFill>
                  <a:srgbClr val="00629B"/>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3603909E-FD8C-20E1-141E-744AE8D3FAB4}"/>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noProof="0" dirty="0"/>
              <a:t>Topic</a:t>
            </a:r>
          </a:p>
        </p:txBody>
      </p:sp>
      <p:sp>
        <p:nvSpPr>
          <p:cNvPr id="6" name="Text Placeholder 3">
            <a:extLst>
              <a:ext uri="{FF2B5EF4-FFF2-40B4-BE49-F238E27FC236}">
                <a16:creationId xmlns:a16="http://schemas.microsoft.com/office/drawing/2014/main" id="{C8408872-713C-D7D4-6C0F-6707249D20ED}"/>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noProof="0" dirty="0"/>
              <a:t>Subhead</a:t>
            </a:r>
          </a:p>
        </p:txBody>
      </p:sp>
    </p:spTree>
    <p:extLst>
      <p:ext uri="{BB962C8B-B14F-4D97-AF65-F5344CB8AC3E}">
        <p14:creationId xmlns:p14="http://schemas.microsoft.com/office/powerpoint/2010/main" val="132789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3138935"/>
            <a:ext cx="4289710" cy="1208828"/>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89" y="1245232"/>
            <a:ext cx="8658711" cy="1457025"/>
          </a:xfrm>
        </p:spPr>
        <p:txBody>
          <a:bodyPr lIns="0"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endParaRPr lang="en-US" dirty="0"/>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a:t>
            </a:r>
          </a:p>
        </p:txBody>
      </p:sp>
      <p:sp>
        <p:nvSpPr>
          <p:cNvPr id="3" name="Picture Placeholder 2"/>
          <p:cNvSpPr>
            <a:spLocks noGrp="1"/>
          </p:cNvSpPr>
          <p:nvPr>
            <p:ph type="pic" sz="quarter" idx="15" hasCustomPrompt="1"/>
          </p:nvPr>
        </p:nvSpPr>
        <p:spPr>
          <a:xfrm>
            <a:off x="4722970" y="3138934"/>
            <a:ext cx="4218030" cy="1208829"/>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22101C7A-858B-1E2B-83E0-2582C721453B}"/>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13388630-5250-47EC-8C4D-75D355887114}"/>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662224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1252981"/>
            <a:ext cx="4970872" cy="2165833"/>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90" y="3535051"/>
            <a:ext cx="4970872" cy="819973"/>
          </a:xfrm>
        </p:spPr>
        <p:txBody>
          <a:bodyPr lIns="0">
            <a:normAutofit/>
          </a:bodyPr>
          <a:lstStyle>
            <a:lvl1pPr marL="0" indent="0">
              <a:buNone/>
              <a:defRPr sz="1500" b="1">
                <a:solidFill>
                  <a:srgbClr val="00629B"/>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5366283" y="1252982"/>
            <a:ext cx="3574718" cy="3102042"/>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5B1788BA-926E-34CC-7A52-44AE3BA957D1}"/>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8D91E58F-B24D-1552-AAE8-A8CA5C5411D0}"/>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1011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Photos Locke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E20EAB0-9F05-4750-8101-7E1E3E8E240D}"/>
              </a:ext>
            </a:extLst>
          </p:cNvPr>
          <p:cNvPicPr>
            <a:picLocks noChangeAspect="1"/>
          </p:cNvPicPr>
          <p:nvPr userDrawn="1"/>
        </p:nvPicPr>
        <p:blipFill>
          <a:blip r:embed="rId2"/>
          <a:srcRect/>
          <a:stretch/>
        </p:blipFill>
        <p:spPr>
          <a:xfrm>
            <a:off x="1" y="-8147"/>
            <a:ext cx="9158945" cy="5143498"/>
          </a:xfrm>
          <a:prstGeom prst="rect">
            <a:avLst/>
          </a:prstGeom>
        </p:spPr>
      </p:pic>
      <p:pic>
        <p:nvPicPr>
          <p:cNvPr id="13" name="Picture 12">
            <a:extLst>
              <a:ext uri="{FF2B5EF4-FFF2-40B4-BE49-F238E27FC236}">
                <a16:creationId xmlns:a16="http://schemas.microsoft.com/office/drawing/2014/main" id="{21A0BA18-E708-72D9-D1C2-D27D8467425E}"/>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5" name="Picture Placeholder 10" descr="A person wearing a hard hat and holding a tablet&#10;&#10;Description automatically generated">
            <a:extLst>
              <a:ext uri="{FF2B5EF4-FFF2-40B4-BE49-F238E27FC236}">
                <a16:creationId xmlns:a16="http://schemas.microsoft.com/office/drawing/2014/main" id="{1983CD9E-58BA-8497-EABE-8AEB7632EE71}"/>
              </a:ext>
            </a:extLst>
          </p:cNvPr>
          <p:cNvPicPr>
            <a:picLocks noChangeAspect="1"/>
          </p:cNvPicPr>
          <p:nvPr userDrawn="1"/>
        </p:nvPicPr>
        <p:blipFill>
          <a:blip r:embed="rId5"/>
          <a:srcRect l="1852" r="1852"/>
          <a:stretch>
            <a:fillRect/>
          </a:stretch>
        </p:blipFill>
        <p:spPr>
          <a:xfrm>
            <a:off x="-551" y="506367"/>
            <a:ext cx="1828800" cy="1828800"/>
          </a:xfrm>
          <a:prstGeom prst="rect">
            <a:avLst/>
          </a:prstGeom>
        </p:spPr>
      </p:pic>
      <p:pic>
        <p:nvPicPr>
          <p:cNvPr id="6" name="Picture Placeholder 12" descr="A computer screen with numbers and lines&#10;&#10;Description automatically generated">
            <a:extLst>
              <a:ext uri="{FF2B5EF4-FFF2-40B4-BE49-F238E27FC236}">
                <a16:creationId xmlns:a16="http://schemas.microsoft.com/office/drawing/2014/main" id="{233133B5-4B0B-6DB8-7727-64E8DF6FA21D}"/>
              </a:ext>
            </a:extLst>
          </p:cNvPr>
          <p:cNvPicPr>
            <a:picLocks noChangeAspect="1"/>
          </p:cNvPicPr>
          <p:nvPr userDrawn="1"/>
        </p:nvPicPr>
        <p:blipFill>
          <a:blip r:embed="rId6"/>
          <a:srcRect t="1691" b="1691"/>
          <a:stretch>
            <a:fillRect/>
          </a:stretch>
        </p:blipFill>
        <p:spPr>
          <a:xfrm>
            <a:off x="1812458" y="506367"/>
            <a:ext cx="1861485" cy="1831081"/>
          </a:xfrm>
          <a:prstGeom prst="rect">
            <a:avLst/>
          </a:prstGeom>
        </p:spPr>
      </p:pic>
      <p:pic>
        <p:nvPicPr>
          <p:cNvPr id="7" name="Picture Placeholder 14" descr="A person in a white coat working on a computer&#10;&#10;Description automatically generated">
            <a:extLst>
              <a:ext uri="{FF2B5EF4-FFF2-40B4-BE49-F238E27FC236}">
                <a16:creationId xmlns:a16="http://schemas.microsoft.com/office/drawing/2014/main" id="{C3704A6D-9A48-FAE2-A984-46EEBD384428}"/>
              </a:ext>
            </a:extLst>
          </p:cNvPr>
          <p:cNvPicPr>
            <a:picLocks noChangeAspect="1"/>
          </p:cNvPicPr>
          <p:nvPr userDrawn="1"/>
        </p:nvPicPr>
        <p:blipFill>
          <a:blip r:embed="rId7"/>
          <a:srcRect t="1382" b="1382"/>
          <a:stretch>
            <a:fillRect/>
          </a:stretch>
        </p:blipFill>
        <p:spPr>
          <a:xfrm>
            <a:off x="3674266" y="506367"/>
            <a:ext cx="1817334" cy="1828800"/>
          </a:xfrm>
          <a:prstGeom prst="rect">
            <a:avLst/>
          </a:prstGeom>
        </p:spPr>
      </p:pic>
      <p:pic>
        <p:nvPicPr>
          <p:cNvPr id="9" name="Picture Placeholder 16" descr="A digital image of a person's head&#10;&#10;Description automatically generated">
            <a:extLst>
              <a:ext uri="{FF2B5EF4-FFF2-40B4-BE49-F238E27FC236}">
                <a16:creationId xmlns:a16="http://schemas.microsoft.com/office/drawing/2014/main" id="{F062005E-FA08-9FF9-21A3-3FC892EACB19}"/>
              </a:ext>
            </a:extLst>
          </p:cNvPr>
          <p:cNvPicPr>
            <a:picLocks noChangeAspect="1"/>
          </p:cNvPicPr>
          <p:nvPr userDrawn="1"/>
        </p:nvPicPr>
        <p:blipFill>
          <a:blip r:embed="rId8"/>
          <a:srcRect t="1803" b="1803"/>
          <a:stretch>
            <a:fillRect/>
          </a:stretch>
        </p:blipFill>
        <p:spPr>
          <a:xfrm>
            <a:off x="5493599" y="506367"/>
            <a:ext cx="1837943" cy="1828800"/>
          </a:xfrm>
          <a:prstGeom prst="rect">
            <a:avLst/>
          </a:prstGeom>
        </p:spPr>
      </p:pic>
      <p:pic>
        <p:nvPicPr>
          <p:cNvPr id="11" name="Picture Placeholder 18" descr="A person using a video call&#10;&#10;Description automatically generated">
            <a:extLst>
              <a:ext uri="{FF2B5EF4-FFF2-40B4-BE49-F238E27FC236}">
                <a16:creationId xmlns:a16="http://schemas.microsoft.com/office/drawing/2014/main" id="{D97C07C5-B1A6-B762-9791-82B23BD26EB9}"/>
              </a:ext>
            </a:extLst>
          </p:cNvPr>
          <p:cNvPicPr>
            <a:picLocks noChangeAspect="1"/>
          </p:cNvPicPr>
          <p:nvPr userDrawn="1"/>
        </p:nvPicPr>
        <p:blipFill>
          <a:blip r:embed="rId9"/>
          <a:srcRect l="4356" r="4356"/>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2488899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D-Photos Unlocke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7571-5A3F-98B8-2919-54D06E3D5772}"/>
              </a:ext>
            </a:extLst>
          </p:cNvPr>
          <p:cNvPicPr>
            <a:picLocks noChangeAspect="1"/>
          </p:cNvPicPr>
          <p:nvPr userDrawn="1"/>
        </p:nvPicPr>
        <p:blipFill>
          <a:blip r:embed="rId2"/>
          <a:srcRect/>
          <a:stretch/>
        </p:blipFill>
        <p:spPr>
          <a:xfrm>
            <a:off x="1" y="-8147"/>
            <a:ext cx="9158945" cy="5143498"/>
          </a:xfrm>
          <a:prstGeom prst="rect">
            <a:avLst/>
          </a:prstGeom>
        </p:spPr>
      </p:pic>
      <p:pic>
        <p:nvPicPr>
          <p:cNvPr id="14" name="Picture 13">
            <a:extLst>
              <a:ext uri="{FF2B5EF4-FFF2-40B4-BE49-F238E27FC236}">
                <a16:creationId xmlns:a16="http://schemas.microsoft.com/office/drawing/2014/main" id="{A9AB87A4-5D34-DBF7-15D8-FBAE94E0D56C}"/>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5" name="Picture Placeholder 2">
            <a:extLst>
              <a:ext uri="{FF2B5EF4-FFF2-40B4-BE49-F238E27FC236}">
                <a16:creationId xmlns:a16="http://schemas.microsoft.com/office/drawing/2014/main" id="{C15FADBE-3A29-1E95-9C47-935083B27C71}"/>
              </a:ext>
            </a:extLst>
          </p:cNvPr>
          <p:cNvSpPr>
            <a:spLocks noGrp="1"/>
          </p:cNvSpPr>
          <p:nvPr>
            <p:ph type="pic" sz="quarter" idx="13" hasCustomPrompt="1"/>
          </p:nvPr>
        </p:nvSpPr>
        <p:spPr>
          <a:xfrm>
            <a:off x="-551" y="506367"/>
            <a:ext cx="1828800"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6" name="Picture Placeholder 2">
            <a:extLst>
              <a:ext uri="{FF2B5EF4-FFF2-40B4-BE49-F238E27FC236}">
                <a16:creationId xmlns:a16="http://schemas.microsoft.com/office/drawing/2014/main" id="{80A25B10-0BC1-34CB-1AE9-91D80CD073BD}"/>
              </a:ext>
            </a:extLst>
          </p:cNvPr>
          <p:cNvSpPr>
            <a:spLocks noGrp="1" noChangeAspect="1"/>
          </p:cNvSpPr>
          <p:nvPr>
            <p:ph type="pic" sz="quarter" idx="14" hasCustomPrompt="1"/>
          </p:nvPr>
        </p:nvSpPr>
        <p:spPr>
          <a:xfrm>
            <a:off x="1812458" y="506367"/>
            <a:ext cx="1861485" cy="1831081"/>
          </a:xfrm>
          <a:prstGeom prst="rect">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7" name="Picture Placeholder 2">
            <a:extLst>
              <a:ext uri="{FF2B5EF4-FFF2-40B4-BE49-F238E27FC236}">
                <a16:creationId xmlns:a16="http://schemas.microsoft.com/office/drawing/2014/main" id="{C87B41E3-9465-5800-4CC3-1599D54B45F6}"/>
              </a:ext>
            </a:extLst>
          </p:cNvPr>
          <p:cNvSpPr>
            <a:spLocks noGrp="1"/>
          </p:cNvSpPr>
          <p:nvPr>
            <p:ph type="pic" sz="quarter" idx="15" hasCustomPrompt="1"/>
          </p:nvPr>
        </p:nvSpPr>
        <p:spPr>
          <a:xfrm>
            <a:off x="3674266" y="506367"/>
            <a:ext cx="1817334"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9" name="Picture Placeholder 2">
            <a:extLst>
              <a:ext uri="{FF2B5EF4-FFF2-40B4-BE49-F238E27FC236}">
                <a16:creationId xmlns:a16="http://schemas.microsoft.com/office/drawing/2014/main" id="{75824EB5-3550-BCA0-C7FF-9BD2CA57949D}"/>
              </a:ext>
            </a:extLst>
          </p:cNvPr>
          <p:cNvSpPr>
            <a:spLocks noGrp="1"/>
          </p:cNvSpPr>
          <p:nvPr>
            <p:ph type="pic" sz="quarter" idx="16" hasCustomPrompt="1"/>
          </p:nvPr>
        </p:nvSpPr>
        <p:spPr>
          <a:xfrm>
            <a:off x="5493599" y="506367"/>
            <a:ext cx="1837943"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1" name="Picture Placeholder 2">
            <a:extLst>
              <a:ext uri="{FF2B5EF4-FFF2-40B4-BE49-F238E27FC236}">
                <a16:creationId xmlns:a16="http://schemas.microsoft.com/office/drawing/2014/main" id="{7314601B-6241-4ED7-E8F6-B3CB1AF27926}"/>
              </a:ext>
            </a:extLst>
          </p:cNvPr>
          <p:cNvSpPr>
            <a:spLocks noGrp="1"/>
          </p:cNvSpPr>
          <p:nvPr>
            <p:ph type="pic" sz="quarter" idx="17" hasCustomPrompt="1"/>
          </p:nvPr>
        </p:nvSpPr>
        <p:spPr>
          <a:xfrm>
            <a:off x="7322401" y="506367"/>
            <a:ext cx="1836546"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2502921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1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6ACB5-A032-535C-C189-44C3740D5E0E}"/>
              </a:ext>
            </a:extLst>
          </p:cNvPr>
          <p:cNvPicPr>
            <a:picLocks noChangeAspect="1"/>
          </p:cNvPicPr>
          <p:nvPr userDrawn="1"/>
        </p:nvPicPr>
        <p:blipFill>
          <a:blip r:embed="rId2"/>
          <a:srcRect/>
          <a:stretch/>
        </p:blipFill>
        <p:spPr>
          <a:xfrm>
            <a:off x="2" y="-8147"/>
            <a:ext cx="9162286" cy="5143498"/>
          </a:xfrm>
          <a:prstGeom prst="rect">
            <a:avLst/>
          </a:prstGeom>
        </p:spPr>
      </p:pic>
      <p:pic>
        <p:nvPicPr>
          <p:cNvPr id="2" name="Picture 1">
            <a:extLst>
              <a:ext uri="{FF2B5EF4-FFF2-40B4-BE49-F238E27FC236}">
                <a16:creationId xmlns:a16="http://schemas.microsoft.com/office/drawing/2014/main" id="{D0482E86-2029-C649-0EF8-72FF8C4C22DE}"/>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282289" y="2002971"/>
            <a:ext cx="8553009" cy="1064971"/>
          </a:xfrm>
          <a:prstGeom prst="rect">
            <a:avLst/>
          </a:prstGeom>
        </p:spPr>
        <p:txBody>
          <a:bodyPr lIns="0" anchor="b">
            <a:normAutofit/>
          </a:bodyPr>
          <a:lstStyle>
            <a:lvl1pPr>
              <a:defRPr sz="3300" i="0">
                <a:solidFill>
                  <a:srgbClr val="00629B"/>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282290" y="3088182"/>
            <a:ext cx="8553008" cy="815369"/>
          </a:xfrm>
        </p:spPr>
        <p:txBody>
          <a:bodyPr lIns="0">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848108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0" y="-8148"/>
            <a:ext cx="9162287" cy="5143498"/>
          </a:xfrm>
          <a:prstGeom prst="rect">
            <a:avLst/>
          </a:prstGeom>
        </p:spPr>
      </p:pic>
      <p:pic>
        <p:nvPicPr>
          <p:cNvPr id="5" name="Picture 4">
            <a:extLst>
              <a:ext uri="{FF2B5EF4-FFF2-40B4-BE49-F238E27FC236}">
                <a16:creationId xmlns:a16="http://schemas.microsoft.com/office/drawing/2014/main" id="{741DC6EA-1BC4-04C3-5A19-39AF1D292A50}"/>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7022971"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11" name="Picture Placeholder 9" descr="A group of people wearing hard hats and jackets looking at a computer screen&#10;&#10;Description automatically generated">
            <a:extLst>
              <a:ext uri="{FF2B5EF4-FFF2-40B4-BE49-F238E27FC236}">
                <a16:creationId xmlns:a16="http://schemas.microsoft.com/office/drawing/2014/main" id="{971E8037-2F71-478A-7B70-1B9B8BCC4F47}"/>
              </a:ext>
            </a:extLst>
          </p:cNvPr>
          <p:cNvPicPr>
            <a:picLocks noChangeAspect="1"/>
          </p:cNvPicPr>
          <p:nvPr userDrawn="1"/>
        </p:nvPicPr>
        <p:blipFill>
          <a:blip r:embed="rId5"/>
          <a:srcRect l="2604" r="2604"/>
          <a:stretch>
            <a:fillRect/>
          </a:stretch>
        </p:blipFill>
        <p:spPr>
          <a:xfrm>
            <a:off x="-487630" y="-275587"/>
            <a:ext cx="2633567" cy="2633016"/>
          </a:xfrm>
          <a:prstGeom prst="ellipse">
            <a:avLst/>
          </a:prstGeom>
        </p:spPr>
      </p:pic>
      <p:pic>
        <p:nvPicPr>
          <p:cNvPr id="17" name="Picture Placeholder 17" descr="A group of people in a meeting&#10;&#10;Description automatically generated">
            <a:extLst>
              <a:ext uri="{FF2B5EF4-FFF2-40B4-BE49-F238E27FC236}">
                <a16:creationId xmlns:a16="http://schemas.microsoft.com/office/drawing/2014/main" id="{AE58B03D-17F4-ADE9-3B99-C65A056E8533}"/>
              </a:ext>
            </a:extLst>
          </p:cNvPr>
          <p:cNvPicPr>
            <a:picLocks noChangeAspect="1"/>
          </p:cNvPicPr>
          <p:nvPr userDrawn="1"/>
        </p:nvPicPr>
        <p:blipFill>
          <a:blip r:embed="rId6"/>
          <a:srcRect l="16626" r="16626"/>
          <a:stretch>
            <a:fillRect/>
          </a:stretch>
        </p:blipFill>
        <p:spPr>
          <a:xfrm>
            <a:off x="7216988" y="432744"/>
            <a:ext cx="1313770" cy="1314045"/>
          </a:xfrm>
          <a:prstGeom prst="ellipse">
            <a:avLst/>
          </a:prstGeom>
        </p:spPr>
      </p:pic>
      <p:pic>
        <p:nvPicPr>
          <p:cNvPr id="18" name="Picture Placeholder 11" descr="A doctor using a virtual reality device&#10;&#10;Description automatically generated">
            <a:extLst>
              <a:ext uri="{FF2B5EF4-FFF2-40B4-BE49-F238E27FC236}">
                <a16:creationId xmlns:a16="http://schemas.microsoft.com/office/drawing/2014/main" id="{53E22AF1-56BB-E6C3-64B5-7E763C07FFA8}"/>
              </a:ext>
            </a:extLst>
          </p:cNvPr>
          <p:cNvPicPr>
            <a:picLocks noChangeAspect="1"/>
          </p:cNvPicPr>
          <p:nvPr userDrawn="1"/>
        </p:nvPicPr>
        <p:blipFill>
          <a:blip r:embed="rId7"/>
          <a:srcRect l="10503" r="10503"/>
          <a:stretch>
            <a:fillRect/>
          </a:stretch>
        </p:blipFill>
        <p:spPr>
          <a:xfrm>
            <a:off x="3465829" y="-82898"/>
            <a:ext cx="2187948" cy="2187491"/>
          </a:xfrm>
          <a:prstGeom prst="ellipse">
            <a:avLst/>
          </a:prstGeom>
        </p:spPr>
      </p:pic>
      <p:pic>
        <p:nvPicPr>
          <p:cNvPr id="19" name="Picture Placeholder 15">
            <a:extLst>
              <a:ext uri="{FF2B5EF4-FFF2-40B4-BE49-F238E27FC236}">
                <a16:creationId xmlns:a16="http://schemas.microsoft.com/office/drawing/2014/main" id="{5E53593A-3F8C-932A-59F0-DFBE45383AA2}"/>
              </a:ext>
            </a:extLst>
          </p:cNvPr>
          <p:cNvPicPr>
            <a:picLocks noChangeAspect="1"/>
          </p:cNvPicPr>
          <p:nvPr userDrawn="1"/>
        </p:nvPicPr>
        <p:blipFill>
          <a:blip r:embed="rId8"/>
          <a:srcRect l="8941" r="8941"/>
          <a:stretch/>
        </p:blipFill>
        <p:spPr>
          <a:xfrm>
            <a:off x="7445518" y="2009789"/>
            <a:ext cx="1888036" cy="1888036"/>
          </a:xfrm>
          <a:prstGeom prst="ellipse">
            <a:avLst/>
          </a:prstGeom>
        </p:spPr>
      </p:pic>
    </p:spTree>
    <p:extLst>
      <p:ext uri="{BB962C8B-B14F-4D97-AF65-F5344CB8AC3E}">
        <p14:creationId xmlns:p14="http://schemas.microsoft.com/office/powerpoint/2010/main" val="197431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B-Photos Locke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545542-F34C-4B8A-C251-D014E75FF425}"/>
              </a:ext>
            </a:extLst>
          </p:cNvPr>
          <p:cNvPicPr>
            <a:picLocks noChangeAspect="1"/>
          </p:cNvPicPr>
          <p:nvPr userDrawn="1"/>
        </p:nvPicPr>
        <p:blipFill>
          <a:blip r:embed="rId2"/>
          <a:srcRect/>
          <a:stretch/>
        </p:blipFill>
        <p:spPr>
          <a:xfrm>
            <a:off x="0" y="-8148"/>
            <a:ext cx="9152019" cy="5143498"/>
          </a:xfrm>
          <a:prstGeom prst="rect">
            <a:avLst/>
          </a:prstGeom>
        </p:spPr>
      </p:pic>
      <p:pic>
        <p:nvPicPr>
          <p:cNvPr id="14" name="Picture 13">
            <a:extLst>
              <a:ext uri="{FF2B5EF4-FFF2-40B4-BE49-F238E27FC236}">
                <a16:creationId xmlns:a16="http://schemas.microsoft.com/office/drawing/2014/main" id="{5E131DA0-FAC9-2833-A436-BFA92F724003}"/>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90" y="2581643"/>
            <a:ext cx="7022970"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5" name="Picture Placeholder 9" descr="A group of people around a table&#10;&#10;Description automatically generated">
            <a:extLst>
              <a:ext uri="{FF2B5EF4-FFF2-40B4-BE49-F238E27FC236}">
                <a16:creationId xmlns:a16="http://schemas.microsoft.com/office/drawing/2014/main" id="{6B0AB2CF-1496-60EB-9749-1F18FBB1886C}"/>
              </a:ext>
            </a:extLst>
          </p:cNvPr>
          <p:cNvPicPr>
            <a:picLocks noChangeAspect="1"/>
          </p:cNvPicPr>
          <p:nvPr userDrawn="1"/>
        </p:nvPicPr>
        <p:blipFill>
          <a:blip r:embed="rId5"/>
          <a:srcRect l="3559" r="3559"/>
          <a:stretch>
            <a:fillRect/>
          </a:stretch>
        </p:blipFill>
        <p:spPr>
          <a:xfrm>
            <a:off x="-487630" y="-275587"/>
            <a:ext cx="2633567" cy="2633016"/>
          </a:xfrm>
          <a:prstGeom prst="ellipse">
            <a:avLst/>
          </a:prstGeom>
        </p:spPr>
      </p:pic>
      <p:pic>
        <p:nvPicPr>
          <p:cNvPr id="6" name="Picture Placeholder 13" descr="A hand touching a sphere&#10;&#10;Description automatically generated">
            <a:extLst>
              <a:ext uri="{FF2B5EF4-FFF2-40B4-BE49-F238E27FC236}">
                <a16:creationId xmlns:a16="http://schemas.microsoft.com/office/drawing/2014/main" id="{61393A28-42FE-4220-C6F9-FEA637B7AA11}"/>
              </a:ext>
            </a:extLst>
          </p:cNvPr>
          <p:cNvPicPr>
            <a:picLocks noChangeAspect="1"/>
          </p:cNvPicPr>
          <p:nvPr userDrawn="1"/>
        </p:nvPicPr>
        <p:blipFill>
          <a:blip r:embed="rId6"/>
          <a:srcRect t="319" b="319"/>
          <a:stretch>
            <a:fillRect/>
          </a:stretch>
        </p:blipFill>
        <p:spPr>
          <a:xfrm>
            <a:off x="7216988" y="432744"/>
            <a:ext cx="1313770" cy="1314045"/>
          </a:xfrm>
          <a:prstGeom prst="ellipse">
            <a:avLst/>
          </a:prstGeom>
        </p:spPr>
      </p:pic>
      <p:pic>
        <p:nvPicPr>
          <p:cNvPr id="7" name="Picture Placeholder 11" descr="A person and person wearing safety vests and helmets looking at a computer&#10;&#10;Description automatically generated">
            <a:extLst>
              <a:ext uri="{FF2B5EF4-FFF2-40B4-BE49-F238E27FC236}">
                <a16:creationId xmlns:a16="http://schemas.microsoft.com/office/drawing/2014/main" id="{F9AC9626-6C9B-4881-5579-DBB2A1D39B18}"/>
              </a:ext>
            </a:extLst>
          </p:cNvPr>
          <p:cNvPicPr>
            <a:picLocks noChangeAspect="1"/>
          </p:cNvPicPr>
          <p:nvPr userDrawn="1"/>
        </p:nvPicPr>
        <p:blipFill>
          <a:blip r:embed="rId7"/>
          <a:srcRect t="1020" b="1020"/>
          <a:stretch>
            <a:fillRect/>
          </a:stretch>
        </p:blipFill>
        <p:spPr>
          <a:xfrm>
            <a:off x="3465829" y="-82898"/>
            <a:ext cx="2187948" cy="2187491"/>
          </a:xfrm>
          <a:prstGeom prst="ellipse">
            <a:avLst/>
          </a:prstGeom>
        </p:spPr>
      </p:pic>
      <p:pic>
        <p:nvPicPr>
          <p:cNvPr id="9" name="Picture Placeholder 15" descr="A person wearing a white hard hat and white shirt&#10;&#10;Description automatically generated">
            <a:extLst>
              <a:ext uri="{FF2B5EF4-FFF2-40B4-BE49-F238E27FC236}">
                <a16:creationId xmlns:a16="http://schemas.microsoft.com/office/drawing/2014/main" id="{39DEC6CB-EC87-7831-0461-99EF21915327}"/>
              </a:ext>
            </a:extLst>
          </p:cNvPr>
          <p:cNvPicPr>
            <a:picLocks noChangeAspect="1"/>
          </p:cNvPicPr>
          <p:nvPr userDrawn="1"/>
        </p:nvPicPr>
        <p:blipFill>
          <a:blip r:embed="rId8"/>
          <a:srcRect l="4783" r="4783"/>
          <a:stretch>
            <a:fillRect/>
          </a:stretch>
        </p:blipFill>
        <p:spPr>
          <a:xfrm>
            <a:off x="7445518" y="2009789"/>
            <a:ext cx="1888036" cy="1888036"/>
          </a:xfrm>
          <a:prstGeom prst="ellipse">
            <a:avLst/>
          </a:prstGeom>
        </p:spPr>
      </p:pic>
    </p:spTree>
    <p:extLst>
      <p:ext uri="{BB962C8B-B14F-4D97-AF65-F5344CB8AC3E}">
        <p14:creationId xmlns:p14="http://schemas.microsoft.com/office/powerpoint/2010/main" val="1415571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C-Photos Unlock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A78E2A-D661-BFA6-DB68-7536AA89AE95}"/>
              </a:ext>
            </a:extLst>
          </p:cNvPr>
          <p:cNvPicPr>
            <a:picLocks noChangeAspect="1"/>
          </p:cNvPicPr>
          <p:nvPr userDrawn="1"/>
        </p:nvPicPr>
        <p:blipFill>
          <a:blip r:embed="rId2"/>
          <a:srcRect/>
          <a:stretch/>
        </p:blipFill>
        <p:spPr>
          <a:xfrm>
            <a:off x="0" y="-8148"/>
            <a:ext cx="9162287" cy="5143498"/>
          </a:xfrm>
          <a:prstGeom prst="rect">
            <a:avLst/>
          </a:prstGeom>
        </p:spPr>
      </p:pic>
      <p:pic>
        <p:nvPicPr>
          <p:cNvPr id="5" name="Picture 4">
            <a:extLst>
              <a:ext uri="{FF2B5EF4-FFF2-40B4-BE49-F238E27FC236}">
                <a16:creationId xmlns:a16="http://schemas.microsoft.com/office/drawing/2014/main" id="{099C6AF0-FF34-187B-BA5E-4E9E09E800DC}"/>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7022971"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Picture Placeholder 2">
            <a:extLst>
              <a:ext uri="{FF2B5EF4-FFF2-40B4-BE49-F238E27FC236}">
                <a16:creationId xmlns:a16="http://schemas.microsoft.com/office/drawing/2014/main" id="{41B942C3-F0D0-0FE4-55A4-3280FC67B60B}"/>
              </a:ext>
            </a:extLst>
          </p:cNvPr>
          <p:cNvSpPr>
            <a:spLocks noGrp="1"/>
          </p:cNvSpPr>
          <p:nvPr>
            <p:ph type="pic" sz="quarter" idx="13" hasCustomPrompt="1"/>
          </p:nvPr>
        </p:nvSpPr>
        <p:spPr>
          <a:xfrm>
            <a:off x="-487630" y="-275587"/>
            <a:ext cx="2633567" cy="263301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a:t>
            </a:r>
            <a:br>
              <a:rPr lang="en-US" dirty="0"/>
            </a:br>
            <a:r>
              <a:rPr lang="en-US" dirty="0"/>
              <a:t>Photo</a:t>
            </a:r>
          </a:p>
        </p:txBody>
      </p:sp>
      <p:sp>
        <p:nvSpPr>
          <p:cNvPr id="14" name="Picture Placeholder 2">
            <a:extLst>
              <a:ext uri="{FF2B5EF4-FFF2-40B4-BE49-F238E27FC236}">
                <a16:creationId xmlns:a16="http://schemas.microsoft.com/office/drawing/2014/main" id="{C561BD8F-E829-81AE-998B-EC8728C49409}"/>
              </a:ext>
            </a:extLst>
          </p:cNvPr>
          <p:cNvSpPr>
            <a:spLocks noGrp="1" noChangeAspect="1"/>
          </p:cNvSpPr>
          <p:nvPr>
            <p:ph type="pic" sz="quarter" idx="14" hasCustomPrompt="1"/>
          </p:nvPr>
        </p:nvSpPr>
        <p:spPr>
          <a:xfrm>
            <a:off x="7216988" y="432744"/>
            <a:ext cx="1313770" cy="1314045"/>
          </a:xfrm>
          <a:prstGeom prst="ellipse">
            <a:avLst/>
          </a:prstGeom>
          <a:solidFill>
            <a:schemeClr val="bg1"/>
          </a:solidFill>
        </p:spPr>
        <p:txBody>
          <a:bodyPr anchor="b">
            <a:normAutofit/>
          </a:bodyPr>
          <a:lstStyle>
            <a:lvl1pPr marL="123825" indent="0" algn="ctr">
              <a:buNone/>
              <a:defRPr sz="900">
                <a:solidFill>
                  <a:srgbClr val="0066A1"/>
                </a:solidFill>
              </a:defRPr>
            </a:lvl1pPr>
          </a:lstStyle>
          <a:p>
            <a:r>
              <a:rPr lang="en-US" dirty="0"/>
              <a:t>Click to Insert Photo</a:t>
            </a:r>
          </a:p>
        </p:txBody>
      </p:sp>
      <p:sp>
        <p:nvSpPr>
          <p:cNvPr id="15" name="Picture Placeholder 2">
            <a:extLst>
              <a:ext uri="{FF2B5EF4-FFF2-40B4-BE49-F238E27FC236}">
                <a16:creationId xmlns:a16="http://schemas.microsoft.com/office/drawing/2014/main" id="{F0E25509-AA47-5110-4AD7-580DBFBBD0B5}"/>
              </a:ext>
            </a:extLst>
          </p:cNvPr>
          <p:cNvSpPr>
            <a:spLocks noGrp="1"/>
          </p:cNvSpPr>
          <p:nvPr>
            <p:ph type="pic" sz="quarter" idx="15" hasCustomPrompt="1"/>
          </p:nvPr>
        </p:nvSpPr>
        <p:spPr>
          <a:xfrm>
            <a:off x="3465829" y="-82898"/>
            <a:ext cx="2187948" cy="2187491"/>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6" name="Picture Placeholder 2">
            <a:extLst>
              <a:ext uri="{FF2B5EF4-FFF2-40B4-BE49-F238E27FC236}">
                <a16:creationId xmlns:a16="http://schemas.microsoft.com/office/drawing/2014/main" id="{3049B42D-8691-6A46-0F68-FF26C528C567}"/>
              </a:ext>
            </a:extLst>
          </p:cNvPr>
          <p:cNvSpPr>
            <a:spLocks noGrp="1"/>
          </p:cNvSpPr>
          <p:nvPr>
            <p:ph type="pic" sz="quarter" idx="17" hasCustomPrompt="1"/>
          </p:nvPr>
        </p:nvSpPr>
        <p:spPr>
          <a:xfrm>
            <a:off x="7445518" y="2009789"/>
            <a:ext cx="1888036" cy="188803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2415354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2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8C6F44-660A-B745-91FF-45D342C7A560}"/>
              </a:ext>
            </a:extLst>
          </p:cNvPr>
          <p:cNvPicPr>
            <a:picLocks noChangeAspect="1"/>
          </p:cNvPicPr>
          <p:nvPr userDrawn="1"/>
        </p:nvPicPr>
        <p:blipFill>
          <a:blip r:embed="rId2"/>
          <a:srcRect/>
          <a:stretch/>
        </p:blipFill>
        <p:spPr>
          <a:xfrm>
            <a:off x="0" y="-8148"/>
            <a:ext cx="9162287" cy="5143498"/>
          </a:xfrm>
          <a:prstGeom prst="rect">
            <a:avLst/>
          </a:prstGeom>
        </p:spPr>
      </p:pic>
      <p:pic>
        <p:nvPicPr>
          <p:cNvPr id="5" name="Picture 4">
            <a:extLst>
              <a:ext uri="{FF2B5EF4-FFF2-40B4-BE49-F238E27FC236}">
                <a16:creationId xmlns:a16="http://schemas.microsoft.com/office/drawing/2014/main" id="{1F9C8966-6876-32BB-6CC2-8B5303ED0619}"/>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282289" y="2002971"/>
            <a:ext cx="8553009" cy="1064971"/>
          </a:xfrm>
          <a:prstGeom prst="rect">
            <a:avLst/>
          </a:prstGeom>
        </p:spPr>
        <p:txBody>
          <a:bodyPr lIns="0" anchor="b">
            <a:normAutofit/>
          </a:bodyPr>
          <a:lstStyle>
            <a:lvl1pPr>
              <a:defRPr sz="3300" i="0">
                <a:solidFill>
                  <a:srgbClr val="00629B"/>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282290" y="3088182"/>
            <a:ext cx="8553008" cy="815369"/>
          </a:xfrm>
        </p:spPr>
        <p:txBody>
          <a:bodyPr lIns="0">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180516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70F23-6C4F-9DDF-447A-8A004AE2446C}"/>
              </a:ext>
            </a:extLst>
          </p:cNvPr>
          <p:cNvPicPr>
            <a:picLocks noChangeAspect="1"/>
          </p:cNvPicPr>
          <p:nvPr userDrawn="1"/>
        </p:nvPicPr>
        <p:blipFill rotWithShape="1">
          <a:blip r:embed="rId24"/>
          <a:srcRect r="26619"/>
          <a:stretch/>
        </p:blipFill>
        <p:spPr>
          <a:xfrm rot="10800000">
            <a:off x="0" y="-2"/>
            <a:ext cx="9148840" cy="532631"/>
          </a:xfrm>
          <a:prstGeom prst="rect">
            <a:avLst/>
          </a:prstGeom>
        </p:spPr>
      </p:pic>
      <p:pic>
        <p:nvPicPr>
          <p:cNvPr id="4" name="Picture 3">
            <a:extLst>
              <a:ext uri="{FF2B5EF4-FFF2-40B4-BE49-F238E27FC236}">
                <a16:creationId xmlns:a16="http://schemas.microsoft.com/office/drawing/2014/main" id="{3C4C326D-E901-03B5-EA3B-3BC78E5A3BF2}"/>
              </a:ext>
            </a:extLst>
          </p:cNvPr>
          <p:cNvPicPr>
            <a:picLocks noChangeAspect="1"/>
          </p:cNvPicPr>
          <p:nvPr userDrawn="1"/>
        </p:nvPicPr>
        <p:blipFill rotWithShape="1">
          <a:blip r:embed="rId24"/>
          <a:srcRect r="26619"/>
          <a:stretch/>
        </p:blipFill>
        <p:spPr>
          <a:xfrm>
            <a:off x="-8020" y="4616809"/>
            <a:ext cx="9162288" cy="532631"/>
          </a:xfrm>
          <a:prstGeom prst="rect">
            <a:avLst/>
          </a:prstGeom>
        </p:spPr>
      </p:pic>
      <p:sp>
        <p:nvSpPr>
          <p:cNvPr id="3" name="Text Placeholder 2"/>
          <p:cNvSpPr>
            <a:spLocks noGrp="1"/>
          </p:cNvSpPr>
          <p:nvPr>
            <p:ph type="body" idx="1"/>
          </p:nvPr>
        </p:nvSpPr>
        <p:spPr>
          <a:xfrm>
            <a:off x="282289" y="1163977"/>
            <a:ext cx="8646555" cy="30307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lide Number Placeholder 25"/>
          <p:cNvSpPr>
            <a:spLocks noGrp="1"/>
          </p:cNvSpPr>
          <p:nvPr>
            <p:ph type="sldNum" sz="quarter" idx="4"/>
          </p:nvPr>
        </p:nvSpPr>
        <p:spPr>
          <a:xfrm>
            <a:off x="282290" y="4654044"/>
            <a:ext cx="486659" cy="273844"/>
          </a:xfrm>
          <a:prstGeom prst="rect">
            <a:avLst/>
          </a:prstGeom>
        </p:spPr>
        <p:txBody>
          <a:bodyPr vert="horz" lIns="91440" tIns="45720" rIns="91440" bIns="45720" rtlCol="0" anchor="ctr"/>
          <a:lstStyle>
            <a:lvl1pPr algn="l">
              <a:defRPr sz="900">
                <a:solidFill>
                  <a:srgbClr val="002855"/>
                </a:solidFill>
              </a:defRPr>
            </a:lvl1pPr>
          </a:lstStyle>
          <a:p>
            <a:fld id="{3DD97BEB-BAEF-0344-9D5C-EC73E478698A}" type="slidenum">
              <a:rPr lang="en-US" smtClean="0"/>
              <a:pPr/>
              <a:t>‹#›</a:t>
            </a:fld>
            <a:endParaRPr lang="en-US" dirty="0"/>
          </a:p>
        </p:txBody>
      </p:sp>
      <p:pic>
        <p:nvPicPr>
          <p:cNvPr id="11" name="Picture 10"/>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9" name="Google Shape;15;p1">
            <a:extLst>
              <a:ext uri="{FF2B5EF4-FFF2-40B4-BE49-F238E27FC236}">
                <a16:creationId xmlns:a16="http://schemas.microsoft.com/office/drawing/2014/main" id="{5F028249-8526-C24F-DC97-781076A629B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0" name="TextBox 9">
            <a:extLst>
              <a:ext uri="{FF2B5EF4-FFF2-40B4-BE49-F238E27FC236}">
                <a16:creationId xmlns:a16="http://schemas.microsoft.com/office/drawing/2014/main" id="{1C6D7628-BB4B-9FA6-9AFA-DA6FF4866DB2}"/>
              </a:ext>
            </a:extLst>
          </p:cNvPr>
          <p:cNvSpPr txBox="1"/>
          <p:nvPr userDrawn="1"/>
        </p:nvSpPr>
        <p:spPr>
          <a:xfrm>
            <a:off x="618371" y="447332"/>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151095810"/>
      </p:ext>
    </p:extLst>
  </p:cSld>
  <p:clrMap bg1="lt1" tx1="dk1" bg2="lt2" tx2="dk2" accent1="accent1" accent2="accent2" accent3="accent3" accent4="accent4" accent5="accent5" accent6="accent6" hlink="hlink" folHlink="folHlink"/>
  <p:sldLayoutIdLst>
    <p:sldLayoutId id="2147483661" r:id="rId1"/>
    <p:sldLayoutId id="2147483692" r:id="rId2"/>
    <p:sldLayoutId id="2147483693" r:id="rId3"/>
    <p:sldLayoutId id="2147483691" r:id="rId4"/>
    <p:sldLayoutId id="2147483694" r:id="rId5"/>
    <p:sldLayoutId id="2147483696" r:id="rId6"/>
    <p:sldLayoutId id="2147483697" r:id="rId7"/>
    <p:sldLayoutId id="2147483695" r:id="rId8"/>
    <p:sldLayoutId id="2147483698" r:id="rId9"/>
    <p:sldLayoutId id="2147483662" r:id="rId10"/>
    <p:sldLayoutId id="2147483675" r:id="rId11"/>
    <p:sldLayoutId id="2147483664" r:id="rId12"/>
    <p:sldLayoutId id="2147483674" r:id="rId13"/>
    <p:sldLayoutId id="2147483665" r:id="rId14"/>
    <p:sldLayoutId id="2147483676" r:id="rId15"/>
    <p:sldLayoutId id="2147483677" r:id="rId16"/>
    <p:sldLayoutId id="2147483678" r:id="rId17"/>
    <p:sldLayoutId id="2147483679" r:id="rId18"/>
    <p:sldLayoutId id="2147483667" r:id="rId19"/>
    <p:sldLayoutId id="2147483680" r:id="rId20"/>
    <p:sldLayoutId id="2147483682" r:id="rId21"/>
    <p:sldLayoutId id="2147483681" r:id="rId22"/>
  </p:sldLayoutIdLst>
  <p:hf hdr="0" ftr="0" dt="0"/>
  <p:txStyles>
    <p:titleStyle>
      <a:lvl1pPr algn="l" defTabSz="685800" rtl="0" eaLnBrk="1" latinLnBrk="0" hangingPunct="1">
        <a:lnSpc>
          <a:spcPct val="90000"/>
        </a:lnSpc>
        <a:spcBef>
          <a:spcPct val="0"/>
        </a:spcBef>
        <a:buNone/>
        <a:defRPr sz="2550" b="1" i="0" kern="1200">
          <a:solidFill>
            <a:srgbClr val="0066A1"/>
          </a:solidFill>
          <a:latin typeface="Calibri" charset="0"/>
          <a:ea typeface="Calibri" charset="0"/>
          <a:cs typeface="Calibri" charset="0"/>
        </a:defRPr>
      </a:lvl1pPr>
    </p:titleStyle>
    <p:bodyStyle>
      <a:lvl1pPr marL="171450" indent="-171450" algn="l" defTabSz="685800" rtl="0" eaLnBrk="1" latinLnBrk="0" hangingPunct="1">
        <a:lnSpc>
          <a:spcPct val="90000"/>
        </a:lnSpc>
        <a:spcBef>
          <a:spcPts val="750"/>
        </a:spcBef>
        <a:buClr>
          <a:srgbClr val="00629B"/>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29B"/>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29B"/>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29B"/>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29B"/>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6.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E974A-6034-6501-6E8C-3F4E455D8105}"/>
              </a:ext>
            </a:extLst>
          </p:cNvPr>
          <p:cNvSpPr>
            <a:spLocks noGrp="1"/>
          </p:cNvSpPr>
          <p:nvPr>
            <p:ph type="ctrTitle"/>
          </p:nvPr>
        </p:nvSpPr>
        <p:spPr>
          <a:xfrm>
            <a:off x="282289" y="2482351"/>
            <a:ext cx="8553009" cy="754106"/>
          </a:xfrm>
        </p:spPr>
        <p:txBody>
          <a:bodyPr>
            <a:normAutofit fontScale="90000"/>
          </a:bodyPr>
          <a:lstStyle/>
          <a:p>
            <a:r>
              <a:rPr lang="en-US" dirty="0"/>
              <a:t>Infant Health Child Condition Based Phototherapy For Neonatal Jaundice Patient</a:t>
            </a:r>
          </a:p>
        </p:txBody>
      </p:sp>
      <p:sp>
        <p:nvSpPr>
          <p:cNvPr id="3" name="Subtitle 2">
            <a:extLst>
              <a:ext uri="{FF2B5EF4-FFF2-40B4-BE49-F238E27FC236}">
                <a16:creationId xmlns:a16="http://schemas.microsoft.com/office/drawing/2014/main" id="{ED339CC2-E7CC-461C-25CE-E02A13BA00EC}"/>
              </a:ext>
            </a:extLst>
          </p:cNvPr>
          <p:cNvSpPr>
            <a:spLocks noGrp="1"/>
          </p:cNvSpPr>
          <p:nvPr>
            <p:ph type="subTitle" idx="1"/>
          </p:nvPr>
        </p:nvSpPr>
        <p:spPr>
          <a:xfrm>
            <a:off x="294415" y="3236457"/>
            <a:ext cx="2803811" cy="1417587"/>
          </a:xfrm>
        </p:spPr>
        <p:txBody>
          <a:bodyPr>
            <a:normAutofit fontScale="77500" lnSpcReduction="20000"/>
          </a:bodyPr>
          <a:lstStyle/>
          <a:p>
            <a:r>
              <a:rPr lang="en-IN" dirty="0"/>
              <a:t>TEAM MEMBERS :</a:t>
            </a:r>
          </a:p>
          <a:p>
            <a:r>
              <a:rPr lang="en-IN" dirty="0"/>
              <a:t>Keerthi Shravan Kumar</a:t>
            </a:r>
          </a:p>
          <a:p>
            <a:r>
              <a:rPr lang="en-IN" dirty="0"/>
              <a:t>Bathini Karthik</a:t>
            </a:r>
          </a:p>
          <a:p>
            <a:r>
              <a:rPr lang="en-IN" dirty="0"/>
              <a:t>Gudiboina Rahul Sai</a:t>
            </a:r>
          </a:p>
          <a:p>
            <a:r>
              <a:rPr lang="en-IN" dirty="0"/>
              <a:t>MD Adnan </a:t>
            </a:r>
            <a:r>
              <a:rPr lang="en-IN" dirty="0" err="1"/>
              <a:t>Mathin</a:t>
            </a:r>
            <a:endParaRPr lang="en-IN" dirty="0"/>
          </a:p>
        </p:txBody>
      </p:sp>
      <p:sp>
        <p:nvSpPr>
          <p:cNvPr id="4" name="Slide Number Placeholder 3">
            <a:extLst>
              <a:ext uri="{FF2B5EF4-FFF2-40B4-BE49-F238E27FC236}">
                <a16:creationId xmlns:a16="http://schemas.microsoft.com/office/drawing/2014/main" id="{20A755E4-E49C-BAA5-804C-35B87CE70229}"/>
              </a:ext>
            </a:extLst>
          </p:cNvPr>
          <p:cNvSpPr>
            <a:spLocks noGrp="1"/>
          </p:cNvSpPr>
          <p:nvPr>
            <p:ph type="sldNum" sz="quarter" idx="18"/>
          </p:nvPr>
        </p:nvSpPr>
        <p:spPr/>
        <p:txBody>
          <a:bodyPr/>
          <a:lstStyle/>
          <a:p>
            <a:fld id="{3DD97BEB-BAEF-0344-9D5C-EC73E478698A}" type="slidenum">
              <a:rPr lang="en-US" smtClean="0"/>
              <a:pPr/>
              <a:t>1</a:t>
            </a:fld>
            <a:endParaRPr lang="en-US" dirty="0"/>
          </a:p>
        </p:txBody>
      </p:sp>
    </p:spTree>
    <p:extLst>
      <p:ext uri="{BB962C8B-B14F-4D97-AF65-F5344CB8AC3E}">
        <p14:creationId xmlns:p14="http://schemas.microsoft.com/office/powerpoint/2010/main" val="669230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4B1A4E-FF75-409D-8116-128A02645BDC}"/>
              </a:ext>
            </a:extLst>
          </p:cNvPr>
          <p:cNvSpPr>
            <a:spLocks noGrp="1"/>
          </p:cNvSpPr>
          <p:nvPr>
            <p:ph type="sldNum" sz="quarter" idx="15"/>
          </p:nvPr>
        </p:nvSpPr>
        <p:spPr/>
        <p:txBody>
          <a:bodyPr/>
          <a:lstStyle/>
          <a:p>
            <a:fld id="{3DD97BEB-BAEF-0344-9D5C-EC73E478698A}" type="slidenum">
              <a:rPr lang="en-US" smtClean="0"/>
              <a:pPr/>
              <a:t>10</a:t>
            </a:fld>
            <a:endParaRPr lang="en-US"/>
          </a:p>
        </p:txBody>
      </p:sp>
      <p:sp>
        <p:nvSpPr>
          <p:cNvPr id="6" name="Title 5">
            <a:extLst>
              <a:ext uri="{FF2B5EF4-FFF2-40B4-BE49-F238E27FC236}">
                <a16:creationId xmlns:a16="http://schemas.microsoft.com/office/drawing/2014/main" id="{F75EC1D7-DEA6-C067-7066-A78620978B1A}"/>
              </a:ext>
            </a:extLst>
          </p:cNvPr>
          <p:cNvSpPr>
            <a:spLocks noGrp="1"/>
          </p:cNvSpPr>
          <p:nvPr>
            <p:ph type="title"/>
          </p:nvPr>
        </p:nvSpPr>
        <p:spPr/>
        <p:txBody>
          <a:bodyPr/>
          <a:lstStyle/>
          <a:p>
            <a:r>
              <a:rPr lang="en-US" dirty="0"/>
              <a:t>Block Diagram</a:t>
            </a:r>
          </a:p>
        </p:txBody>
      </p:sp>
      <p:pic>
        <p:nvPicPr>
          <p:cNvPr id="8" name="Content Placeholder 7">
            <a:extLst>
              <a:ext uri="{FF2B5EF4-FFF2-40B4-BE49-F238E27FC236}">
                <a16:creationId xmlns:a16="http://schemas.microsoft.com/office/drawing/2014/main" id="{616F282B-2BFD-6DB6-47FB-40286286631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029" t="5552" r="2448" b="7264"/>
          <a:stretch/>
        </p:blipFill>
        <p:spPr>
          <a:xfrm>
            <a:off x="1441426" y="1154207"/>
            <a:ext cx="6392050" cy="3278506"/>
          </a:xfrm>
          <a:prstGeom prst="rect">
            <a:avLst/>
          </a:prstGeom>
        </p:spPr>
      </p:pic>
    </p:spTree>
    <p:extLst>
      <p:ext uri="{BB962C8B-B14F-4D97-AF65-F5344CB8AC3E}">
        <p14:creationId xmlns:p14="http://schemas.microsoft.com/office/powerpoint/2010/main" val="77304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E8BA68-9474-F86A-15F0-75A4DBBC5F10}"/>
              </a:ext>
            </a:extLst>
          </p:cNvPr>
          <p:cNvSpPr>
            <a:spLocks noGrp="1"/>
          </p:cNvSpPr>
          <p:nvPr>
            <p:ph type="body" sz="quarter" idx="13"/>
          </p:nvPr>
        </p:nvSpPr>
        <p:spPr/>
        <p:txBody>
          <a:bodyPr>
            <a:normAutofit lnSpcReduction="10000"/>
          </a:bodyPr>
          <a:lstStyle/>
          <a:p>
            <a:r>
              <a:rPr lang="en-IN" sz="1800" b="1" i="0" dirty="0">
                <a:solidFill>
                  <a:srgbClr val="0D0D0D"/>
                </a:solidFill>
                <a:effectLst/>
                <a:latin typeface="Times New Roman" panose="02020603050405020304" pitchFamily="18" charset="0"/>
                <a:cs typeface="Times New Roman" panose="02020603050405020304" pitchFamily="18" charset="0"/>
              </a:rPr>
              <a:t>Input System:</a:t>
            </a:r>
            <a:r>
              <a:rPr lang="en-IN" sz="1800" b="0" i="0" dirty="0">
                <a:solidFill>
                  <a:srgbClr val="0D0D0D"/>
                </a:solidFill>
                <a:effectLst/>
                <a:latin typeface="Times New Roman" panose="02020603050405020304" pitchFamily="18" charset="0"/>
                <a:cs typeface="Times New Roman" panose="02020603050405020304" pitchFamily="18" charset="0"/>
              </a:rPr>
              <a:t>  </a:t>
            </a:r>
            <a:r>
              <a:rPr lang="en-IN" sz="1800" b="0" i="0" dirty="0">
                <a:effectLst/>
                <a:latin typeface="Times New Roman" panose="02020603050405020304" pitchFamily="18" charset="0"/>
                <a:cs typeface="Times New Roman" panose="02020603050405020304" pitchFamily="18" charset="0"/>
              </a:rPr>
              <a:t>Bilirubin levels entered via keypad for treatment initiation.</a:t>
            </a:r>
          </a:p>
          <a:p>
            <a:r>
              <a:rPr lang="en-IN" sz="1800" b="1" i="0" dirty="0">
                <a:solidFill>
                  <a:srgbClr val="0D0D0D"/>
                </a:solidFill>
                <a:effectLst/>
                <a:latin typeface="Times New Roman" panose="02020603050405020304" pitchFamily="18" charset="0"/>
                <a:cs typeface="Times New Roman" panose="02020603050405020304" pitchFamily="18" charset="0"/>
              </a:rPr>
              <a:t>Control Mechanism:</a:t>
            </a:r>
            <a:r>
              <a:rPr lang="en-IN" sz="1800" b="0" i="0" dirty="0">
                <a:solidFill>
                  <a:srgbClr val="0D0D0D"/>
                </a:solidFill>
                <a:effectLst/>
                <a:latin typeface="Times New Roman" panose="02020603050405020304" pitchFamily="18" charset="0"/>
                <a:cs typeface="Times New Roman" panose="02020603050405020304" pitchFamily="18" charset="0"/>
              </a:rPr>
              <a:t>  </a:t>
            </a:r>
            <a:r>
              <a:rPr lang="en-IN" sz="1800" b="0" i="0" dirty="0">
                <a:effectLst/>
                <a:latin typeface="Times New Roman" panose="02020603050405020304" pitchFamily="18" charset="0"/>
                <a:cs typeface="Times New Roman" panose="02020603050405020304" pitchFamily="18" charset="0"/>
              </a:rPr>
              <a:t>Arduino Uno manages UV lamp parameters using an L298N driver.</a:t>
            </a:r>
          </a:p>
          <a:p>
            <a:r>
              <a:rPr lang="en-IN" sz="1800" b="1" i="0" dirty="0">
                <a:solidFill>
                  <a:srgbClr val="0D0D0D"/>
                </a:solidFill>
                <a:effectLst/>
                <a:latin typeface="Times New Roman" panose="02020603050405020304" pitchFamily="18" charset="0"/>
                <a:cs typeface="Times New Roman" panose="02020603050405020304" pitchFamily="18" charset="0"/>
              </a:rPr>
              <a:t>Data Collection:</a:t>
            </a:r>
            <a:r>
              <a:rPr lang="en-IN" sz="1800" b="0" i="0" dirty="0">
                <a:solidFill>
                  <a:srgbClr val="0D0D0D"/>
                </a:solidFill>
                <a:effectLst/>
                <a:latin typeface="Times New Roman" panose="02020603050405020304" pitchFamily="18" charset="0"/>
                <a:cs typeface="Times New Roman" panose="02020603050405020304" pitchFamily="18" charset="0"/>
              </a:rPr>
              <a:t>  </a:t>
            </a:r>
            <a:r>
              <a:rPr lang="en-IN" sz="1800" b="0" i="0" dirty="0">
                <a:effectLst/>
                <a:latin typeface="Times New Roman" panose="02020603050405020304" pitchFamily="18" charset="0"/>
                <a:cs typeface="Times New Roman" panose="02020603050405020304" pitchFamily="18" charset="0"/>
              </a:rPr>
              <a:t>ESP32 gathers vital signs like weight, temperature, and heart rate concurrently.</a:t>
            </a:r>
          </a:p>
          <a:p>
            <a:r>
              <a:rPr lang="en-IN" sz="1800" b="1" i="0" dirty="0">
                <a:solidFill>
                  <a:srgbClr val="0D0D0D"/>
                </a:solidFill>
                <a:effectLst/>
                <a:latin typeface="Times New Roman" panose="02020603050405020304" pitchFamily="18" charset="0"/>
                <a:cs typeface="Times New Roman" panose="02020603050405020304" pitchFamily="18" charset="0"/>
              </a:rPr>
              <a:t>Treatment Customization</a:t>
            </a:r>
            <a:r>
              <a:rPr lang="en-IN" sz="1800" b="1" dirty="0">
                <a:solidFill>
                  <a:srgbClr val="0D0D0D"/>
                </a:solidFill>
                <a:latin typeface="Times New Roman" panose="02020603050405020304" pitchFamily="18" charset="0"/>
                <a:cs typeface="Times New Roman" panose="02020603050405020304" pitchFamily="18" charset="0"/>
              </a:rPr>
              <a:t> </a:t>
            </a:r>
            <a:r>
              <a:rPr lang="en-IN" sz="1800" b="1" i="0" dirty="0">
                <a:solidFill>
                  <a:srgbClr val="0D0D0D"/>
                </a:solidFill>
                <a:effectLst/>
                <a:latin typeface="Times New Roman" panose="02020603050405020304" pitchFamily="18" charset="0"/>
                <a:cs typeface="Times New Roman" panose="02020603050405020304" pitchFamily="18" charset="0"/>
              </a:rPr>
              <a:t>:</a:t>
            </a:r>
            <a:r>
              <a:rPr lang="en-IN" sz="1800" dirty="0">
                <a:solidFill>
                  <a:srgbClr val="0D0D0D"/>
                </a:solidFill>
                <a:latin typeface="Times New Roman" panose="02020603050405020304" pitchFamily="18" charset="0"/>
                <a:cs typeface="Times New Roman" panose="02020603050405020304" pitchFamily="18" charset="0"/>
              </a:rPr>
              <a:t> </a:t>
            </a:r>
            <a:r>
              <a:rPr lang="en-IN" sz="1800" b="0" i="0" dirty="0">
                <a:effectLst/>
                <a:latin typeface="Times New Roman" panose="02020603050405020304" pitchFamily="18" charset="0"/>
                <a:cs typeface="Times New Roman" panose="02020603050405020304" pitchFamily="18" charset="0"/>
              </a:rPr>
              <a:t>UV light adjustments based on bilirubin levels and vital signs for personalized treatment.</a:t>
            </a:r>
          </a:p>
          <a:p>
            <a:endParaRPr lang="en-US" sz="1800" dirty="0">
              <a:effectLst/>
              <a:latin typeface="Times New Roman" panose="02020603050405020304" pitchFamily="18" charset="0"/>
              <a:ea typeface="Times New Roman" panose="02020603050405020304" pitchFamily="18" charset="0"/>
            </a:endParaRPr>
          </a:p>
        </p:txBody>
      </p:sp>
      <p:sp>
        <p:nvSpPr>
          <p:cNvPr id="5" name="Slide Number Placeholder 4">
            <a:extLst>
              <a:ext uri="{FF2B5EF4-FFF2-40B4-BE49-F238E27FC236}">
                <a16:creationId xmlns:a16="http://schemas.microsoft.com/office/drawing/2014/main" id="{DCFA5FA3-2B19-08C7-D72F-EA04EC2E58E7}"/>
              </a:ext>
            </a:extLst>
          </p:cNvPr>
          <p:cNvSpPr>
            <a:spLocks noGrp="1"/>
          </p:cNvSpPr>
          <p:nvPr>
            <p:ph type="sldNum" sz="quarter" idx="15"/>
          </p:nvPr>
        </p:nvSpPr>
        <p:spPr/>
        <p:txBody>
          <a:bodyPr/>
          <a:lstStyle/>
          <a:p>
            <a:fld id="{3DD97BEB-BAEF-0344-9D5C-EC73E478698A}" type="slidenum">
              <a:rPr lang="en-US" smtClean="0"/>
              <a:pPr/>
              <a:t>11</a:t>
            </a:fld>
            <a:endParaRPr lang="en-US"/>
          </a:p>
        </p:txBody>
      </p:sp>
      <p:sp>
        <p:nvSpPr>
          <p:cNvPr id="6" name="Title 5">
            <a:extLst>
              <a:ext uri="{FF2B5EF4-FFF2-40B4-BE49-F238E27FC236}">
                <a16:creationId xmlns:a16="http://schemas.microsoft.com/office/drawing/2014/main" id="{8EECFDD9-3D6A-65C0-9EA3-F568CC1C1087}"/>
              </a:ext>
            </a:extLst>
          </p:cNvPr>
          <p:cNvSpPr>
            <a:spLocks noGrp="1"/>
          </p:cNvSpPr>
          <p:nvPr>
            <p:ph type="title"/>
          </p:nvPr>
        </p:nvSpPr>
        <p:spPr/>
        <p:txBody>
          <a:bodyPr/>
          <a:lstStyle/>
          <a:p>
            <a:r>
              <a:rPr lang="en-US" dirty="0"/>
              <a:t>Project Implementation</a:t>
            </a:r>
          </a:p>
        </p:txBody>
      </p:sp>
      <p:sp>
        <p:nvSpPr>
          <p:cNvPr id="7" name="Text Placeholder 6">
            <a:extLst>
              <a:ext uri="{FF2B5EF4-FFF2-40B4-BE49-F238E27FC236}">
                <a16:creationId xmlns:a16="http://schemas.microsoft.com/office/drawing/2014/main" id="{E0BE9698-A38E-D5FC-4599-BE70194D641C}"/>
              </a:ext>
            </a:extLst>
          </p:cNvPr>
          <p:cNvSpPr>
            <a:spLocks noGrp="1"/>
          </p:cNvSpPr>
          <p:nvPr>
            <p:ph type="body" sz="quarter" idx="16"/>
          </p:nvPr>
        </p:nvSpPr>
        <p:spPr/>
        <p:txBody>
          <a:bodyPr/>
          <a:lstStyle/>
          <a:p>
            <a:r>
              <a:rPr lang="en-US" dirty="0"/>
              <a:t>Execution</a:t>
            </a:r>
          </a:p>
        </p:txBody>
      </p:sp>
      <p:sp>
        <p:nvSpPr>
          <p:cNvPr id="8" name="Text Placeholder 2">
            <a:extLst>
              <a:ext uri="{FF2B5EF4-FFF2-40B4-BE49-F238E27FC236}">
                <a16:creationId xmlns:a16="http://schemas.microsoft.com/office/drawing/2014/main" id="{FD1089CA-E1FF-1FD1-9324-1F2AA1C9147E}"/>
              </a:ext>
            </a:extLst>
          </p:cNvPr>
          <p:cNvSpPr txBox="1">
            <a:spLocks/>
          </p:cNvSpPr>
          <p:nvPr/>
        </p:nvSpPr>
        <p:spPr>
          <a:xfrm>
            <a:off x="4705535" y="1245232"/>
            <a:ext cx="4235466" cy="31097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rgbClr val="00629B"/>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29B"/>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29B"/>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29B"/>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29B"/>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1800" dirty="0">
                <a:effectLst/>
                <a:latin typeface="Times New Roman" panose="02020603050405020304" pitchFamily="18" charset="0"/>
                <a:ea typeface="Times New Roman" panose="02020603050405020304" pitchFamily="18" charset="0"/>
              </a:rPr>
              <a:t> </a:t>
            </a:r>
            <a:r>
              <a:rPr lang="en-IN" sz="1800" b="1" i="0" dirty="0">
                <a:solidFill>
                  <a:srgbClr val="0D0D0D"/>
                </a:solidFill>
                <a:effectLst/>
                <a:latin typeface="Times New Roman" panose="02020603050405020304" pitchFamily="18" charset="0"/>
                <a:cs typeface="Times New Roman" panose="02020603050405020304" pitchFamily="18" charset="0"/>
              </a:rPr>
              <a:t>Data Analysis:</a:t>
            </a:r>
            <a:r>
              <a:rPr lang="en-IN" sz="1800" b="0" i="0" dirty="0">
                <a:solidFill>
                  <a:srgbClr val="0D0D0D"/>
                </a:solidFill>
                <a:effectLst/>
                <a:latin typeface="Times New Roman" panose="02020603050405020304" pitchFamily="18" charset="0"/>
                <a:cs typeface="Times New Roman" panose="02020603050405020304" pitchFamily="18" charset="0"/>
              </a:rPr>
              <a:t> </a:t>
            </a:r>
            <a:r>
              <a:rPr lang="en-IN" sz="1800" b="0" i="0" dirty="0">
                <a:effectLst/>
                <a:latin typeface="Times New Roman" panose="02020603050405020304" pitchFamily="18" charset="0"/>
                <a:cs typeface="Times New Roman" panose="02020603050405020304" pitchFamily="18" charset="0"/>
              </a:rPr>
              <a:t>ESP32 processes a comprehensive dataset, optimizing UV parameters for effective treatment.</a:t>
            </a:r>
          </a:p>
          <a:p>
            <a:r>
              <a:rPr lang="en-IN" sz="1800" b="1" i="0" dirty="0">
                <a:solidFill>
                  <a:srgbClr val="0D0D0D"/>
                </a:solidFill>
                <a:effectLst/>
                <a:latin typeface="Times New Roman" panose="02020603050405020304" pitchFamily="18" charset="0"/>
                <a:cs typeface="Times New Roman" panose="02020603050405020304" pitchFamily="18" charset="0"/>
              </a:rPr>
              <a:t>Real-time Feedback:</a:t>
            </a:r>
            <a:r>
              <a:rPr lang="en-IN" sz="1800" b="0" i="0" dirty="0">
                <a:solidFill>
                  <a:srgbClr val="0D0D0D"/>
                </a:solidFill>
                <a:effectLst/>
                <a:latin typeface="Times New Roman" panose="02020603050405020304" pitchFamily="18" charset="0"/>
                <a:cs typeface="Times New Roman" panose="02020603050405020304" pitchFamily="18" charset="0"/>
              </a:rPr>
              <a:t> </a:t>
            </a:r>
            <a:r>
              <a:rPr lang="en-IN" sz="1800" b="0" i="0" dirty="0">
                <a:effectLst/>
                <a:latin typeface="Times New Roman" panose="02020603050405020304" pitchFamily="18" charset="0"/>
                <a:cs typeface="Times New Roman" panose="02020603050405020304" pitchFamily="18" charset="0"/>
              </a:rPr>
              <a:t>Treatment progress and UV parameters displayed on a 16x2 LCD screen for immediate feedback.</a:t>
            </a:r>
          </a:p>
          <a:p>
            <a:r>
              <a:rPr lang="en-IN" sz="1800" b="1" i="0" dirty="0">
                <a:solidFill>
                  <a:srgbClr val="0D0D0D"/>
                </a:solidFill>
                <a:effectLst/>
                <a:latin typeface="Times New Roman" panose="02020603050405020304" pitchFamily="18" charset="0"/>
                <a:cs typeface="Times New Roman" panose="02020603050405020304" pitchFamily="18" charset="0"/>
              </a:rPr>
              <a:t>Remote Monitoring:</a:t>
            </a:r>
            <a:r>
              <a:rPr lang="en-IN" sz="1800" b="0" i="0" dirty="0">
                <a:solidFill>
                  <a:srgbClr val="0D0D0D"/>
                </a:solidFill>
                <a:effectLst/>
                <a:latin typeface="Times New Roman" panose="02020603050405020304" pitchFamily="18" charset="0"/>
                <a:cs typeface="Times New Roman" panose="02020603050405020304" pitchFamily="18" charset="0"/>
              </a:rPr>
              <a:t> </a:t>
            </a:r>
            <a:r>
              <a:rPr lang="en-IN" sz="1800" b="0" i="0" dirty="0">
                <a:effectLst/>
                <a:latin typeface="Times New Roman" panose="02020603050405020304" pitchFamily="18" charset="0"/>
                <a:cs typeface="Times New Roman" panose="02020603050405020304" pitchFamily="18" charset="0"/>
              </a:rPr>
              <a:t>Secure data transmission to the BLYNK IoT platform enables real-time monitoring via a smartphone app.</a:t>
            </a:r>
          </a:p>
          <a:p>
            <a:pPr marL="285750" indent="-285750">
              <a:buFont typeface="Wingdings" panose="05000000000000000000" pitchFamily="2" charset="2"/>
              <a:buChar char="Ø"/>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96150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6FAF0C-26AB-935B-1B57-1668D5CB39F9}"/>
              </a:ext>
            </a:extLst>
          </p:cNvPr>
          <p:cNvSpPr>
            <a:spLocks noGrp="1"/>
          </p:cNvSpPr>
          <p:nvPr>
            <p:ph type="body" sz="quarter" idx="13"/>
          </p:nvPr>
        </p:nvSpPr>
        <p:spPr>
          <a:xfrm>
            <a:off x="282289" y="1252981"/>
            <a:ext cx="8658711" cy="1076393"/>
          </a:xfrm>
        </p:spPr>
        <p:txBody>
          <a:bodyPr>
            <a:normAutofit fontScale="85000" lnSpcReduction="20000"/>
          </a:bodyPr>
          <a:lstStyle/>
          <a:p>
            <a:pPr algn="just"/>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The project was rigorously tested using a baby prototype to ensure accuracy, safety, and functionality. Every component was examined, and various scenarios were simulated to assess real-life effectiveness, prioritizing the baby's safety.</a:t>
            </a:r>
          </a:p>
          <a:p>
            <a:pPr algn="just"/>
            <a:r>
              <a:rPr lang="en-US" sz="1800" dirty="0">
                <a:effectLst/>
                <a:latin typeface="Times New Roman" panose="02020603050405020304" pitchFamily="18" charset="0"/>
                <a:ea typeface="Times New Roman" panose="02020603050405020304" pitchFamily="18" charset="0"/>
              </a:rPr>
              <a:t>Fig (a) Entering the bilirubin values through the keyboard, (b) LED panel for UV rays for the phototherapy treatment., (c) Cradle with infant for Phototherapy treatment.</a:t>
            </a:r>
            <a:endParaRPr lang="en-IN" sz="1800" dirty="0">
              <a:effectLst/>
              <a:latin typeface="Times New Roman" panose="02020603050405020304" pitchFamily="18" charset="0"/>
              <a:ea typeface="Times New Roman" panose="02020603050405020304" pitchFamily="18" charset="0"/>
            </a:endParaRPr>
          </a:p>
          <a:p>
            <a:pPr algn="just"/>
            <a:endParaRPr lang="en-US" sz="1800" b="0" i="0" dirty="0">
              <a:effectLst/>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88307EB6-A630-AF6F-3DFF-FDEFFED57846}"/>
              </a:ext>
            </a:extLst>
          </p:cNvPr>
          <p:cNvSpPr>
            <a:spLocks noGrp="1"/>
          </p:cNvSpPr>
          <p:nvPr>
            <p:ph type="sldNum" sz="quarter" idx="16"/>
          </p:nvPr>
        </p:nvSpPr>
        <p:spPr/>
        <p:txBody>
          <a:bodyPr/>
          <a:lstStyle/>
          <a:p>
            <a:fld id="{3DD97BEB-BAEF-0344-9D5C-EC73E478698A}" type="slidenum">
              <a:rPr lang="en-US" smtClean="0"/>
              <a:pPr/>
              <a:t>12</a:t>
            </a:fld>
            <a:endParaRPr lang="en-US"/>
          </a:p>
        </p:txBody>
      </p:sp>
      <p:sp>
        <p:nvSpPr>
          <p:cNvPr id="7" name="Title 6">
            <a:extLst>
              <a:ext uri="{FF2B5EF4-FFF2-40B4-BE49-F238E27FC236}">
                <a16:creationId xmlns:a16="http://schemas.microsoft.com/office/drawing/2014/main" id="{93985F6D-6A6A-5982-33A5-4CA2FA34753B}"/>
              </a:ext>
            </a:extLst>
          </p:cNvPr>
          <p:cNvSpPr>
            <a:spLocks noGrp="1"/>
          </p:cNvSpPr>
          <p:nvPr>
            <p:ph type="title"/>
          </p:nvPr>
        </p:nvSpPr>
        <p:spPr/>
        <p:txBody>
          <a:bodyPr/>
          <a:lstStyle/>
          <a:p>
            <a:r>
              <a:rPr lang="en-US" dirty="0"/>
              <a:t>Project Implementation</a:t>
            </a:r>
          </a:p>
        </p:txBody>
      </p:sp>
      <p:sp>
        <p:nvSpPr>
          <p:cNvPr id="8" name="Text Placeholder 7">
            <a:extLst>
              <a:ext uri="{FF2B5EF4-FFF2-40B4-BE49-F238E27FC236}">
                <a16:creationId xmlns:a16="http://schemas.microsoft.com/office/drawing/2014/main" id="{595859E3-058E-D3A3-AFB7-7D29D13A2E97}"/>
              </a:ext>
            </a:extLst>
          </p:cNvPr>
          <p:cNvSpPr>
            <a:spLocks noGrp="1"/>
          </p:cNvSpPr>
          <p:nvPr>
            <p:ph type="body" sz="quarter" idx="17"/>
          </p:nvPr>
        </p:nvSpPr>
        <p:spPr/>
        <p:txBody>
          <a:bodyPr/>
          <a:lstStyle/>
          <a:p>
            <a:r>
              <a:rPr lang="en-US" dirty="0"/>
              <a:t>Testing</a:t>
            </a:r>
          </a:p>
        </p:txBody>
      </p:sp>
      <p:pic>
        <p:nvPicPr>
          <p:cNvPr id="19" name="Content Placeholder 18">
            <a:extLst>
              <a:ext uri="{FF2B5EF4-FFF2-40B4-BE49-F238E27FC236}">
                <a16:creationId xmlns:a16="http://schemas.microsoft.com/office/drawing/2014/main" id="{EC8479A3-AA9D-3A00-D8DC-6574012D0903}"/>
              </a:ext>
            </a:extLst>
          </p:cNvPr>
          <p:cNvPicPr>
            <a:picLocks noGrp="1" noChangeAspect="1"/>
          </p:cNvPicPr>
          <p:nvPr>
            <p:ph sz="half" idx="15"/>
          </p:nvPr>
        </p:nvPicPr>
        <p:blipFill>
          <a:blip r:embed="rId2" cstate="print">
            <a:extLst>
              <a:ext uri="{28A0092B-C50C-407E-A947-70E740481C1C}">
                <a14:useLocalDpi xmlns:a14="http://schemas.microsoft.com/office/drawing/2010/main" val="0"/>
              </a:ext>
            </a:extLst>
          </a:blip>
          <a:stretch>
            <a:fillRect/>
          </a:stretch>
        </p:blipFill>
        <p:spPr>
          <a:xfrm>
            <a:off x="1190333" y="2468119"/>
            <a:ext cx="1639651" cy="1549145"/>
          </a:xfrm>
          <a:prstGeom prst="rect">
            <a:avLst/>
          </a:prstGeom>
        </p:spPr>
      </p:pic>
      <p:pic>
        <p:nvPicPr>
          <p:cNvPr id="20" name="Content Placeholder 19">
            <a:extLst>
              <a:ext uri="{FF2B5EF4-FFF2-40B4-BE49-F238E27FC236}">
                <a16:creationId xmlns:a16="http://schemas.microsoft.com/office/drawing/2014/main" id="{371E27E9-E4C9-6F81-9741-A2339D4F74D4}"/>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709406" y="2468119"/>
            <a:ext cx="1639651" cy="1549144"/>
          </a:xfrm>
          <a:prstGeom prst="rect">
            <a:avLst/>
          </a:prstGeom>
        </p:spPr>
      </p:pic>
      <p:pic>
        <p:nvPicPr>
          <p:cNvPr id="21" name="Content Placeholder 20">
            <a:extLst>
              <a:ext uri="{FF2B5EF4-FFF2-40B4-BE49-F238E27FC236}">
                <a16:creationId xmlns:a16="http://schemas.microsoft.com/office/drawing/2014/main" id="{8DBFCAE3-C952-C382-0457-1ABDF8776492}"/>
              </a:ext>
            </a:extLst>
          </p:cNvPr>
          <p:cNvPicPr>
            <a:picLocks noGrp="1" noChangeAspect="1"/>
          </p:cNvPicPr>
          <p:nvPr>
            <p:ph sz="half" idx="14"/>
          </p:nvPr>
        </p:nvPicPr>
        <p:blipFill>
          <a:blip r:embed="rId4" cstate="print">
            <a:extLst>
              <a:ext uri="{28A0092B-C50C-407E-A947-70E740481C1C}">
                <a14:useLocalDpi xmlns:a14="http://schemas.microsoft.com/office/drawing/2010/main" val="0"/>
              </a:ext>
            </a:extLst>
          </a:blip>
          <a:stretch>
            <a:fillRect/>
          </a:stretch>
        </p:blipFill>
        <p:spPr>
          <a:xfrm>
            <a:off x="6314017" y="2468118"/>
            <a:ext cx="1725187" cy="1549143"/>
          </a:xfrm>
          <a:prstGeom prst="rect">
            <a:avLst/>
          </a:prstGeom>
        </p:spPr>
      </p:pic>
      <p:sp>
        <p:nvSpPr>
          <p:cNvPr id="24" name="TextBox 23">
            <a:extLst>
              <a:ext uri="{FF2B5EF4-FFF2-40B4-BE49-F238E27FC236}">
                <a16:creationId xmlns:a16="http://schemas.microsoft.com/office/drawing/2014/main" id="{D22E8867-E8D8-045E-234A-1EC017C42441}"/>
              </a:ext>
            </a:extLst>
          </p:cNvPr>
          <p:cNvSpPr txBox="1"/>
          <p:nvPr/>
        </p:nvSpPr>
        <p:spPr>
          <a:xfrm>
            <a:off x="1742695" y="4073046"/>
            <a:ext cx="311657" cy="365760"/>
          </a:xfrm>
          <a:prstGeom prst="rect">
            <a:avLst/>
          </a:prstGeom>
        </p:spPr>
        <p:txBody>
          <a:bodyPr wrap="none" rtlCol="0">
            <a:normAutofit/>
          </a:bodyPr>
          <a:lstStyle/>
          <a:p>
            <a:pPr algn="l"/>
            <a:r>
              <a:rPr lang="en-IN" dirty="0"/>
              <a:t>(a)</a:t>
            </a:r>
          </a:p>
        </p:txBody>
      </p:sp>
      <p:sp>
        <p:nvSpPr>
          <p:cNvPr id="25" name="TextBox 24">
            <a:extLst>
              <a:ext uri="{FF2B5EF4-FFF2-40B4-BE49-F238E27FC236}">
                <a16:creationId xmlns:a16="http://schemas.microsoft.com/office/drawing/2014/main" id="{FE2BE762-B6D5-6008-0A08-FA4C224ED4BD}"/>
              </a:ext>
            </a:extLst>
          </p:cNvPr>
          <p:cNvSpPr txBox="1"/>
          <p:nvPr/>
        </p:nvSpPr>
        <p:spPr>
          <a:xfrm>
            <a:off x="6864953" y="4086156"/>
            <a:ext cx="311657" cy="365760"/>
          </a:xfrm>
          <a:prstGeom prst="rect">
            <a:avLst/>
          </a:prstGeom>
        </p:spPr>
        <p:txBody>
          <a:bodyPr wrap="none" rtlCol="0">
            <a:normAutofit/>
          </a:bodyPr>
          <a:lstStyle/>
          <a:p>
            <a:pPr algn="l"/>
            <a:r>
              <a:rPr lang="en-IN" dirty="0"/>
              <a:t>(c)</a:t>
            </a:r>
          </a:p>
        </p:txBody>
      </p:sp>
      <p:sp>
        <p:nvSpPr>
          <p:cNvPr id="26" name="TextBox 25">
            <a:extLst>
              <a:ext uri="{FF2B5EF4-FFF2-40B4-BE49-F238E27FC236}">
                <a16:creationId xmlns:a16="http://schemas.microsoft.com/office/drawing/2014/main" id="{36844AD9-CFF0-28E1-FD0A-7FA9874162BA}"/>
              </a:ext>
            </a:extLst>
          </p:cNvPr>
          <p:cNvSpPr txBox="1"/>
          <p:nvPr/>
        </p:nvSpPr>
        <p:spPr>
          <a:xfrm>
            <a:off x="4373402" y="4086156"/>
            <a:ext cx="311657" cy="365760"/>
          </a:xfrm>
          <a:prstGeom prst="rect">
            <a:avLst/>
          </a:prstGeom>
        </p:spPr>
        <p:txBody>
          <a:bodyPr wrap="none" rtlCol="0">
            <a:normAutofit/>
          </a:bodyPr>
          <a:lstStyle/>
          <a:p>
            <a:pPr algn="l"/>
            <a:r>
              <a:rPr lang="en-IN" dirty="0"/>
              <a:t>(b)</a:t>
            </a:r>
          </a:p>
        </p:txBody>
      </p:sp>
    </p:spTree>
    <p:extLst>
      <p:ext uri="{BB962C8B-B14F-4D97-AF65-F5344CB8AC3E}">
        <p14:creationId xmlns:p14="http://schemas.microsoft.com/office/powerpoint/2010/main" val="3524429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7368BC4-5F5E-3827-E03C-C55424934F1E}"/>
              </a:ext>
            </a:extLst>
          </p:cNvPr>
          <p:cNvSpPr>
            <a:spLocks noGrp="1"/>
          </p:cNvSpPr>
          <p:nvPr>
            <p:ph type="sldNum" sz="quarter" idx="16"/>
          </p:nvPr>
        </p:nvSpPr>
        <p:spPr/>
        <p:txBody>
          <a:bodyPr/>
          <a:lstStyle/>
          <a:p>
            <a:fld id="{3DD97BEB-BAEF-0344-9D5C-EC73E478698A}" type="slidenum">
              <a:rPr lang="en-US" smtClean="0"/>
              <a:pPr/>
              <a:t>13</a:t>
            </a:fld>
            <a:endParaRPr lang="en-US"/>
          </a:p>
        </p:txBody>
      </p:sp>
      <p:sp>
        <p:nvSpPr>
          <p:cNvPr id="6" name="Title 5">
            <a:extLst>
              <a:ext uri="{FF2B5EF4-FFF2-40B4-BE49-F238E27FC236}">
                <a16:creationId xmlns:a16="http://schemas.microsoft.com/office/drawing/2014/main" id="{40CB9A74-C70B-1213-12CD-E714C6450F83}"/>
              </a:ext>
            </a:extLst>
          </p:cNvPr>
          <p:cNvSpPr>
            <a:spLocks noGrp="1"/>
          </p:cNvSpPr>
          <p:nvPr>
            <p:ph type="title"/>
          </p:nvPr>
        </p:nvSpPr>
        <p:spPr/>
        <p:txBody>
          <a:bodyPr/>
          <a:lstStyle/>
          <a:p>
            <a:r>
              <a:rPr lang="en-US" dirty="0"/>
              <a:t>Conclusion</a:t>
            </a:r>
          </a:p>
        </p:txBody>
      </p:sp>
      <p:sp>
        <p:nvSpPr>
          <p:cNvPr id="10" name="Text Placeholder 9">
            <a:extLst>
              <a:ext uri="{FF2B5EF4-FFF2-40B4-BE49-F238E27FC236}">
                <a16:creationId xmlns:a16="http://schemas.microsoft.com/office/drawing/2014/main" id="{5AA929E2-217A-9EB9-6BD8-66745CC39675}"/>
              </a:ext>
            </a:extLst>
          </p:cNvPr>
          <p:cNvSpPr>
            <a:spLocks noGrp="1"/>
          </p:cNvSpPr>
          <p:nvPr>
            <p:ph type="body" sz="quarter" idx="13"/>
          </p:nvPr>
        </p:nvSpPr>
        <p:spPr>
          <a:xfrm>
            <a:off x="282288" y="1082755"/>
            <a:ext cx="8658711" cy="2839164"/>
          </a:xfrm>
        </p:spPr>
        <p:txBody>
          <a:bodyPr/>
          <a:lstStyle/>
          <a:p>
            <a:r>
              <a:rPr lang="en-US" sz="1800" dirty="0">
                <a:latin typeface="Times New Roman" panose="02020603050405020304" pitchFamily="18" charset="0"/>
                <a:cs typeface="Times New Roman" panose="02020603050405020304" pitchFamily="18" charset="0"/>
              </a:rPr>
              <a:t>In conclusion, the integration of UV lights, Arduino UNO, ESP32, and IoT technology presents a promising avenue for improving neonatal jaundice treatment. This approach holds the potential to revolutionize infant health monitoring and provide a higher quality of care for neonates affected by jaundice, ultimately contributing to better health outcomes in the early stages of life.</a:t>
            </a:r>
          </a:p>
          <a:p>
            <a:r>
              <a:rPr lang="en-US" sz="1800" dirty="0">
                <a:latin typeface="Times New Roman" panose="02020603050405020304" pitchFamily="18" charset="0"/>
                <a:cs typeface="Times New Roman" panose="02020603050405020304" pitchFamily="18" charset="0"/>
              </a:rPr>
              <a:t>The blue LED UV light treatment that is phototherapy treatment is most effective &amp; less costly treatment for the new born babies. The recovery rate is fast as compare to conventional methods. This treatment is easy and can be used to newborns.  The doctors &amp; nurses can monitor the patients data through Internet on laptop, Smart Mobiles using IoT &amp; Wi Fi Module.</a:t>
            </a:r>
          </a:p>
          <a:p>
            <a:endParaRPr lang="en-US"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6007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7368BC4-5F5E-3827-E03C-C55424934F1E}"/>
              </a:ext>
            </a:extLst>
          </p:cNvPr>
          <p:cNvSpPr>
            <a:spLocks noGrp="1"/>
          </p:cNvSpPr>
          <p:nvPr>
            <p:ph type="sldNum" sz="quarter" idx="16"/>
          </p:nvPr>
        </p:nvSpPr>
        <p:spPr/>
        <p:txBody>
          <a:bodyPr/>
          <a:lstStyle/>
          <a:p>
            <a:fld id="{3DD97BEB-BAEF-0344-9D5C-EC73E478698A}" type="slidenum">
              <a:rPr lang="en-US" smtClean="0"/>
              <a:pPr/>
              <a:t>14</a:t>
            </a:fld>
            <a:endParaRPr lang="en-US"/>
          </a:p>
        </p:txBody>
      </p:sp>
      <p:sp>
        <p:nvSpPr>
          <p:cNvPr id="6" name="Title 5">
            <a:extLst>
              <a:ext uri="{FF2B5EF4-FFF2-40B4-BE49-F238E27FC236}">
                <a16:creationId xmlns:a16="http://schemas.microsoft.com/office/drawing/2014/main" id="{40CB9A74-C70B-1213-12CD-E714C6450F83}"/>
              </a:ext>
            </a:extLst>
          </p:cNvPr>
          <p:cNvSpPr>
            <a:spLocks noGrp="1"/>
          </p:cNvSpPr>
          <p:nvPr>
            <p:ph type="title"/>
          </p:nvPr>
        </p:nvSpPr>
        <p:spPr/>
        <p:txBody>
          <a:bodyPr/>
          <a:lstStyle/>
          <a:p>
            <a:r>
              <a:rPr lang="en-US" dirty="0"/>
              <a:t>References</a:t>
            </a:r>
          </a:p>
        </p:txBody>
      </p:sp>
      <p:sp>
        <p:nvSpPr>
          <p:cNvPr id="10" name="Text Placeholder 9">
            <a:extLst>
              <a:ext uri="{FF2B5EF4-FFF2-40B4-BE49-F238E27FC236}">
                <a16:creationId xmlns:a16="http://schemas.microsoft.com/office/drawing/2014/main" id="{5AA929E2-217A-9EB9-6BD8-66745CC39675}"/>
              </a:ext>
            </a:extLst>
          </p:cNvPr>
          <p:cNvSpPr>
            <a:spLocks noGrp="1"/>
          </p:cNvSpPr>
          <p:nvPr>
            <p:ph type="body" sz="quarter" idx="13"/>
          </p:nvPr>
        </p:nvSpPr>
        <p:spPr>
          <a:xfrm>
            <a:off x="282288" y="921544"/>
            <a:ext cx="8658711" cy="3514725"/>
          </a:xfrm>
        </p:spPr>
        <p:txBody>
          <a:bodyPr>
            <a:noAutofit/>
          </a:bodyPr>
          <a:lstStyle/>
          <a:p>
            <a:pPr marL="342900" indent="-342900">
              <a:buFont typeface="+mj-lt"/>
              <a:buAutoNum type="arabicPeriod"/>
            </a:pPr>
            <a:r>
              <a:rPr lang="en-IN" sz="1400" dirty="0" err="1">
                <a:solidFill>
                  <a:srgbClr val="000000"/>
                </a:solidFill>
                <a:effectLst/>
                <a:latin typeface="Times New Roman" panose="02020603050405020304" pitchFamily="18" charset="0"/>
                <a:cs typeface="Times New Roman" panose="02020603050405020304" pitchFamily="18" charset="0"/>
              </a:rPr>
              <a:t>Niteen</a:t>
            </a:r>
            <a:r>
              <a:rPr lang="en-IN" sz="1400" dirty="0">
                <a:solidFill>
                  <a:srgbClr val="000000"/>
                </a:solidFill>
                <a:effectLst/>
                <a:latin typeface="Times New Roman" panose="02020603050405020304" pitchFamily="18" charset="0"/>
                <a:cs typeface="Times New Roman" panose="02020603050405020304" pitchFamily="18" charset="0"/>
              </a:rPr>
              <a:t> </a:t>
            </a:r>
            <a:r>
              <a:rPr lang="en-IN" sz="1400" dirty="0" err="1">
                <a:solidFill>
                  <a:srgbClr val="000000"/>
                </a:solidFill>
                <a:effectLst/>
                <a:latin typeface="Times New Roman" panose="02020603050405020304" pitchFamily="18" charset="0"/>
                <a:cs typeface="Times New Roman" panose="02020603050405020304" pitchFamily="18" charset="0"/>
              </a:rPr>
              <a:t>Vaijnath</a:t>
            </a:r>
            <a:r>
              <a:rPr lang="en-IN" sz="1400" dirty="0">
                <a:solidFill>
                  <a:srgbClr val="000000"/>
                </a:solidFill>
                <a:effectLst/>
                <a:latin typeface="Times New Roman" panose="02020603050405020304" pitchFamily="18" charset="0"/>
                <a:cs typeface="Times New Roman" panose="02020603050405020304" pitchFamily="18" charset="0"/>
              </a:rPr>
              <a:t> </a:t>
            </a:r>
            <a:r>
              <a:rPr lang="en-IN" sz="1400" dirty="0" err="1">
                <a:solidFill>
                  <a:srgbClr val="000000"/>
                </a:solidFill>
                <a:effectLst/>
                <a:latin typeface="Times New Roman" panose="02020603050405020304" pitchFamily="18" charset="0"/>
                <a:cs typeface="Times New Roman" panose="02020603050405020304" pitchFamily="18" charset="0"/>
              </a:rPr>
              <a:t>Kamble</a:t>
            </a:r>
            <a:r>
              <a:rPr lang="en-IN" sz="1400" dirty="0">
                <a:solidFill>
                  <a:srgbClr val="000000"/>
                </a:solidFill>
                <a:effectLst/>
                <a:latin typeface="Times New Roman" panose="02020603050405020304" pitchFamily="18" charset="0"/>
                <a:cs typeface="Times New Roman" panose="02020603050405020304" pitchFamily="18" charset="0"/>
              </a:rPr>
              <a:t>, a Review Paper on Ultra- Violet (UV) Light Treatment on Jaundice in Newborn Babies International Journal of Scientific Research in Engineering and Management (IJSREM) Volume: 04 Issue: 06, June -2020 ISSN: 2582-3930.</a:t>
            </a:r>
          </a:p>
          <a:p>
            <a:pPr marL="342900" indent="-342900">
              <a:buFont typeface="+mj-lt"/>
              <a:buAutoNum type="arabicPeriod"/>
            </a:pPr>
            <a:r>
              <a:rPr lang="en-US" sz="1400" dirty="0">
                <a:solidFill>
                  <a:srgbClr val="000000"/>
                </a:solidFill>
                <a:effectLst/>
                <a:latin typeface="Times New Roman" panose="02020603050405020304" pitchFamily="18" charset="0"/>
                <a:cs typeface="Times New Roman" panose="02020603050405020304" pitchFamily="18" charset="0"/>
              </a:rPr>
              <a:t>C. Henny-Harry and H. Trotman, Epidemiology of Neonatal Jaundice at the University Hospital of the West Indies, The West Indian Medical Journal, vol. 61(1), pp. 37-42, 2012.</a:t>
            </a:r>
          </a:p>
          <a:p>
            <a:pPr marL="342900" indent="-342900">
              <a:buFont typeface="+mj-lt"/>
              <a:buAutoNum type="arabicPeriod"/>
            </a:pPr>
            <a:r>
              <a:rPr lang="en-IN" sz="1400" dirty="0">
                <a:solidFill>
                  <a:srgbClr val="000000"/>
                </a:solidFill>
                <a:effectLst/>
                <a:latin typeface="Times New Roman" panose="02020603050405020304" pitchFamily="18" charset="0"/>
                <a:cs typeface="Times New Roman" panose="02020603050405020304" pitchFamily="18" charset="0"/>
              </a:rPr>
              <a:t>T. Slusher, L. Day, T. </a:t>
            </a:r>
            <a:r>
              <a:rPr lang="en-IN" sz="1400" dirty="0" err="1">
                <a:solidFill>
                  <a:srgbClr val="000000"/>
                </a:solidFill>
                <a:effectLst/>
                <a:latin typeface="Times New Roman" panose="02020603050405020304" pitchFamily="18" charset="0"/>
                <a:cs typeface="Times New Roman" panose="02020603050405020304" pitchFamily="18" charset="0"/>
              </a:rPr>
              <a:t>Ogundele</a:t>
            </a:r>
            <a:r>
              <a:rPr lang="en-IN" sz="1400" dirty="0">
                <a:solidFill>
                  <a:srgbClr val="000000"/>
                </a:solidFill>
                <a:effectLst/>
                <a:latin typeface="Times New Roman" panose="02020603050405020304" pitchFamily="18" charset="0"/>
                <a:cs typeface="Times New Roman" panose="02020603050405020304" pitchFamily="18" charset="0"/>
              </a:rPr>
              <a:t>, N. </a:t>
            </a:r>
            <a:r>
              <a:rPr lang="en-IN" sz="1400" dirty="0" err="1">
                <a:solidFill>
                  <a:srgbClr val="000000"/>
                </a:solidFill>
                <a:effectLst/>
                <a:latin typeface="Times New Roman" panose="02020603050405020304" pitchFamily="18" charset="0"/>
                <a:cs typeface="Times New Roman" panose="02020603050405020304" pitchFamily="18" charset="0"/>
              </a:rPr>
              <a:t>Woolfield</a:t>
            </a:r>
            <a:r>
              <a:rPr lang="en-IN" sz="1400" dirty="0">
                <a:solidFill>
                  <a:srgbClr val="000000"/>
                </a:solidFill>
                <a:effectLst/>
                <a:latin typeface="Times New Roman" panose="02020603050405020304" pitchFamily="18" charset="0"/>
                <a:cs typeface="Times New Roman" panose="02020603050405020304" pitchFamily="18" charset="0"/>
              </a:rPr>
              <a:t>, and J. Owa Filtered sunlight, solar powered phototherapy and other Strategies for managing neonatal jaundice in low-resource settings, Early Human Development, pp. 114:11-15, Nov.2017, </a:t>
            </a:r>
            <a:r>
              <a:rPr lang="en-IN" sz="1400" dirty="0" err="1">
                <a:solidFill>
                  <a:srgbClr val="000000"/>
                </a:solidFill>
                <a:effectLst/>
                <a:latin typeface="Times New Roman" panose="02020603050405020304" pitchFamily="18" charset="0"/>
                <a:cs typeface="Times New Roman" panose="02020603050405020304" pitchFamily="18" charset="0"/>
              </a:rPr>
              <a:t>doi</a:t>
            </a:r>
            <a:r>
              <a:rPr lang="en-IN" sz="1400" dirty="0">
                <a:solidFill>
                  <a:srgbClr val="000000"/>
                </a:solidFill>
                <a:effectLst/>
                <a:latin typeface="Times New Roman" panose="02020603050405020304" pitchFamily="18" charset="0"/>
                <a:cs typeface="Times New Roman" panose="02020603050405020304" pitchFamily="18" charset="0"/>
              </a:rPr>
              <a:t>: 10.1016/j.earlhumdev.2017.09.008.Epub 2017</a:t>
            </a:r>
          </a:p>
          <a:p>
            <a:pPr marL="342900" indent="-342900">
              <a:buFont typeface="+mj-lt"/>
              <a:buAutoNum type="arabicPeriod"/>
            </a:pPr>
            <a:r>
              <a:rPr lang="en-IN" sz="1400" dirty="0">
                <a:solidFill>
                  <a:srgbClr val="000000"/>
                </a:solidFill>
                <a:effectLst/>
                <a:latin typeface="Times New Roman" panose="02020603050405020304" pitchFamily="18" charset="0"/>
                <a:cs typeface="Times New Roman" panose="02020603050405020304" pitchFamily="18" charset="0"/>
              </a:rPr>
              <a:t>A. Hasler, I. </a:t>
            </a:r>
            <a:r>
              <a:rPr lang="en-IN" sz="1400" dirty="0" err="1">
                <a:solidFill>
                  <a:srgbClr val="000000"/>
                </a:solidFill>
                <a:effectLst/>
                <a:latin typeface="Times New Roman" panose="02020603050405020304" pitchFamily="18" charset="0"/>
                <a:cs typeface="Times New Roman" panose="02020603050405020304" pitchFamily="18" charset="0"/>
              </a:rPr>
              <a:t>Talzi</a:t>
            </a:r>
            <a:r>
              <a:rPr lang="en-IN" sz="1400" dirty="0">
                <a:solidFill>
                  <a:srgbClr val="000000"/>
                </a:solidFill>
                <a:effectLst/>
                <a:latin typeface="Times New Roman" panose="02020603050405020304" pitchFamily="18" charset="0"/>
                <a:cs typeface="Times New Roman" panose="02020603050405020304" pitchFamily="18" charset="0"/>
              </a:rPr>
              <a:t>, C. </a:t>
            </a:r>
            <a:r>
              <a:rPr lang="en-IN" sz="1400" dirty="0" err="1">
                <a:solidFill>
                  <a:srgbClr val="000000"/>
                </a:solidFill>
                <a:effectLst/>
                <a:latin typeface="Times New Roman" panose="02020603050405020304" pitchFamily="18" charset="0"/>
                <a:cs typeface="Times New Roman" panose="02020603050405020304" pitchFamily="18" charset="0"/>
              </a:rPr>
              <a:t>Tschudin</a:t>
            </a:r>
            <a:r>
              <a:rPr lang="en-IN" sz="1400" dirty="0">
                <a:solidFill>
                  <a:srgbClr val="000000"/>
                </a:solidFill>
                <a:effectLst/>
                <a:latin typeface="Times New Roman" panose="02020603050405020304" pitchFamily="18" charset="0"/>
                <a:cs typeface="Times New Roman" panose="02020603050405020304" pitchFamily="18" charset="0"/>
              </a:rPr>
              <a:t> and </a:t>
            </a:r>
            <a:r>
              <a:rPr lang="en-IN" sz="1400" dirty="0" err="1">
                <a:solidFill>
                  <a:srgbClr val="000000"/>
                </a:solidFill>
                <a:effectLst/>
                <a:latin typeface="Times New Roman" panose="02020603050405020304" pitchFamily="18" charset="0"/>
                <a:cs typeface="Times New Roman" panose="02020603050405020304" pitchFamily="18" charset="0"/>
              </a:rPr>
              <a:t>S.gruber</a:t>
            </a:r>
            <a:r>
              <a:rPr lang="en-IN" sz="1400" dirty="0">
                <a:solidFill>
                  <a:srgbClr val="000000"/>
                </a:solidFill>
                <a:effectLst/>
                <a:latin typeface="Times New Roman" panose="02020603050405020304" pitchFamily="18" charset="0"/>
                <a:cs typeface="Times New Roman" panose="02020603050405020304" pitchFamily="18" charset="0"/>
              </a:rPr>
              <a:t>, “Wireless Sensor Networks in </a:t>
            </a:r>
            <a:r>
              <a:rPr lang="en-IN" sz="1400" dirty="0" err="1">
                <a:solidFill>
                  <a:srgbClr val="000000"/>
                </a:solidFill>
                <a:effectLst/>
                <a:latin typeface="Times New Roman" panose="02020603050405020304" pitchFamily="18" charset="0"/>
                <a:cs typeface="Times New Roman" panose="02020603050405020304" pitchFamily="18" charset="0"/>
              </a:rPr>
              <a:t>Permaforst</a:t>
            </a:r>
            <a:r>
              <a:rPr lang="en-IN" sz="1400" dirty="0">
                <a:solidFill>
                  <a:srgbClr val="000000"/>
                </a:solidFill>
                <a:effectLst/>
                <a:latin typeface="Times New Roman" panose="02020603050405020304" pitchFamily="18" charset="0"/>
                <a:cs typeface="Times New Roman" panose="02020603050405020304" pitchFamily="18" charset="0"/>
              </a:rPr>
              <a:t> research-concept, requirements, implementation and challenges”, in Proc. 9th Int. Conf. Permafrost, Jun 2008, Vol1, pp. 669-674. </a:t>
            </a:r>
            <a:endParaRPr lang="en-IN" sz="1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1400" dirty="0">
                <a:solidFill>
                  <a:srgbClr val="000000"/>
                </a:solidFill>
                <a:effectLst/>
                <a:latin typeface="Times New Roman" panose="02020603050405020304" pitchFamily="18" charset="0"/>
                <a:cs typeface="Times New Roman" panose="02020603050405020304" pitchFamily="18" charset="0"/>
              </a:rPr>
              <a:t>R. Torres, D. </a:t>
            </a:r>
            <a:r>
              <a:rPr lang="en-IN" sz="1400" dirty="0" err="1">
                <a:solidFill>
                  <a:srgbClr val="000000"/>
                </a:solidFill>
                <a:effectLst/>
                <a:latin typeface="Times New Roman" panose="02020603050405020304" pitchFamily="18" charset="0"/>
                <a:cs typeface="Times New Roman" panose="02020603050405020304" pitchFamily="18" charset="0"/>
              </a:rPr>
              <a:t>Battaglino</a:t>
            </a:r>
            <a:r>
              <a:rPr lang="en-IN" sz="1400" dirty="0">
                <a:solidFill>
                  <a:srgbClr val="000000"/>
                </a:solidFill>
                <a:effectLst/>
                <a:latin typeface="Times New Roman" panose="02020603050405020304" pitchFamily="18" charset="0"/>
                <a:cs typeface="Times New Roman" panose="02020603050405020304" pitchFamily="18" charset="0"/>
              </a:rPr>
              <a:t>, and L. </a:t>
            </a:r>
            <a:r>
              <a:rPr lang="en-IN" sz="1400" dirty="0" err="1">
                <a:solidFill>
                  <a:srgbClr val="000000"/>
                </a:solidFill>
                <a:effectLst/>
                <a:latin typeface="Times New Roman" panose="02020603050405020304" pitchFamily="18" charset="0"/>
                <a:cs typeface="Times New Roman" panose="02020603050405020304" pitchFamily="18" charset="0"/>
              </a:rPr>
              <a:t>Lepauloux</a:t>
            </a:r>
            <a:r>
              <a:rPr lang="en-IN" sz="1400" dirty="0">
                <a:solidFill>
                  <a:srgbClr val="000000"/>
                </a:solidFill>
                <a:effectLst/>
                <a:latin typeface="Times New Roman" panose="02020603050405020304" pitchFamily="18" charset="0"/>
                <a:cs typeface="Times New Roman" panose="02020603050405020304" pitchFamily="18" charset="0"/>
              </a:rPr>
              <a:t>, “Baby Cry Sound Detection: A Comparison of Hand Crafted Features and Deep Learning Approach,” in Engineering Applications of Neural Networks, vol. 744, G. </a:t>
            </a:r>
            <a:r>
              <a:rPr lang="en-IN" sz="1400" dirty="0" err="1">
                <a:solidFill>
                  <a:srgbClr val="000000"/>
                </a:solidFill>
                <a:effectLst/>
                <a:latin typeface="Times New Roman" panose="02020603050405020304" pitchFamily="18" charset="0"/>
                <a:cs typeface="Times New Roman" panose="02020603050405020304" pitchFamily="18" charset="0"/>
              </a:rPr>
              <a:t>Boracchi</a:t>
            </a:r>
            <a:r>
              <a:rPr lang="en-IN" sz="1400" dirty="0">
                <a:solidFill>
                  <a:srgbClr val="000000"/>
                </a:solidFill>
                <a:effectLst/>
                <a:latin typeface="Times New Roman" panose="02020603050405020304" pitchFamily="18" charset="0"/>
                <a:cs typeface="Times New Roman" panose="02020603050405020304" pitchFamily="18" charset="0"/>
              </a:rPr>
              <a:t>, L. </a:t>
            </a:r>
            <a:r>
              <a:rPr lang="en-IN" sz="1400" dirty="0" err="1">
                <a:solidFill>
                  <a:srgbClr val="000000"/>
                </a:solidFill>
                <a:effectLst/>
                <a:latin typeface="Times New Roman" panose="02020603050405020304" pitchFamily="18" charset="0"/>
                <a:cs typeface="Times New Roman" panose="02020603050405020304" pitchFamily="18" charset="0"/>
              </a:rPr>
              <a:t>Iliadis</a:t>
            </a:r>
            <a:r>
              <a:rPr lang="en-IN" sz="1400" dirty="0">
                <a:solidFill>
                  <a:srgbClr val="000000"/>
                </a:solidFill>
                <a:effectLst/>
                <a:latin typeface="Times New Roman" panose="02020603050405020304" pitchFamily="18" charset="0"/>
                <a:cs typeface="Times New Roman" panose="02020603050405020304" pitchFamily="18" charset="0"/>
              </a:rPr>
              <a:t>, C. Jayne, and A. </a:t>
            </a:r>
            <a:r>
              <a:rPr lang="en-IN" sz="1400" dirty="0" err="1">
                <a:solidFill>
                  <a:srgbClr val="000000"/>
                </a:solidFill>
                <a:effectLst/>
                <a:latin typeface="Times New Roman" panose="02020603050405020304" pitchFamily="18" charset="0"/>
                <a:cs typeface="Times New Roman" panose="02020603050405020304" pitchFamily="18" charset="0"/>
              </a:rPr>
              <a:t>Likas</a:t>
            </a:r>
            <a:r>
              <a:rPr lang="en-IN" sz="1400" dirty="0">
                <a:solidFill>
                  <a:srgbClr val="000000"/>
                </a:solidFill>
                <a:effectLst/>
                <a:latin typeface="Times New Roman" panose="02020603050405020304" pitchFamily="18" charset="0"/>
                <a:cs typeface="Times New Roman" panose="02020603050405020304" pitchFamily="18" charset="0"/>
              </a:rPr>
              <a:t>, Eds. Cham: Springer International Publishing, 2017, pp. 168–179. </a:t>
            </a:r>
            <a:r>
              <a:rPr lang="en-IN" sz="1400" dirty="0" err="1">
                <a:solidFill>
                  <a:srgbClr val="000000"/>
                </a:solidFill>
                <a:effectLst/>
                <a:latin typeface="Times New Roman" panose="02020603050405020304" pitchFamily="18" charset="0"/>
                <a:cs typeface="Times New Roman" panose="02020603050405020304" pitchFamily="18" charset="0"/>
              </a:rPr>
              <a:t>doi</a:t>
            </a:r>
            <a:r>
              <a:rPr lang="en-IN" sz="1400" dirty="0">
                <a:solidFill>
                  <a:srgbClr val="000000"/>
                </a:solidFill>
                <a:effectLst/>
                <a:latin typeface="Times New Roman" panose="02020603050405020304" pitchFamily="18" charset="0"/>
                <a:cs typeface="Times New Roman" panose="02020603050405020304" pitchFamily="18" charset="0"/>
              </a:rPr>
              <a:t>: 10.1007/978-3-319-65172-915.</a:t>
            </a:r>
          </a:p>
        </p:txBody>
      </p:sp>
    </p:spTree>
    <p:extLst>
      <p:ext uri="{BB962C8B-B14F-4D97-AF65-F5344CB8AC3E}">
        <p14:creationId xmlns:p14="http://schemas.microsoft.com/office/powerpoint/2010/main" val="4203023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Outlines</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a:xfrm>
            <a:off x="282290" y="910474"/>
            <a:ext cx="8658713" cy="3504026"/>
          </a:xfrm>
        </p:spPr>
        <p:txBody>
          <a:bodyPr/>
          <a:lstStyle/>
          <a:p>
            <a:pPr marL="285750" indent="-285750">
              <a:buFont typeface="Arial" panose="020B0604020202020204" pitchFamily="34" charset="0"/>
              <a:buChar char="•"/>
            </a:pPr>
            <a:r>
              <a:rPr lang="en-IN" dirty="0">
                <a:cs typeface="Times New Roman" panose="02020603050405020304" pitchFamily="18" charset="0"/>
              </a:rPr>
              <a:t>Introduction</a:t>
            </a:r>
          </a:p>
          <a:p>
            <a:pPr marL="285750" indent="-285750">
              <a:buFont typeface="Arial" panose="020B0604020202020204" pitchFamily="34" charset="0"/>
              <a:buChar char="•"/>
            </a:pPr>
            <a:r>
              <a:rPr lang="en-IN" dirty="0">
                <a:cs typeface="Times New Roman" panose="02020603050405020304" pitchFamily="18" charset="0"/>
              </a:rPr>
              <a:t>Related Works</a:t>
            </a:r>
          </a:p>
          <a:p>
            <a:pPr marL="285750" indent="-285750">
              <a:buFont typeface="Arial" panose="020B0604020202020204" pitchFamily="34" charset="0"/>
              <a:buChar char="•"/>
            </a:pPr>
            <a:r>
              <a:rPr lang="en-IN" dirty="0">
                <a:cs typeface="Times New Roman" panose="02020603050405020304" pitchFamily="18" charset="0"/>
              </a:rPr>
              <a:t>Problem Statement</a:t>
            </a:r>
          </a:p>
          <a:p>
            <a:pPr marL="285750" indent="-285750">
              <a:buFont typeface="Arial" panose="020B0604020202020204" pitchFamily="34" charset="0"/>
              <a:buChar char="•"/>
            </a:pPr>
            <a:r>
              <a:rPr lang="en-IN" dirty="0">
                <a:cs typeface="Times New Roman" panose="02020603050405020304" pitchFamily="18" charset="0"/>
              </a:rPr>
              <a:t>Problem solution</a:t>
            </a:r>
          </a:p>
          <a:p>
            <a:pPr marL="285750" indent="-285750">
              <a:buFont typeface="Arial" panose="020B0604020202020204" pitchFamily="34" charset="0"/>
              <a:buChar char="•"/>
            </a:pPr>
            <a:r>
              <a:rPr lang="en-IN" dirty="0">
                <a:cs typeface="Times New Roman" panose="02020603050405020304" pitchFamily="18" charset="0"/>
              </a:rPr>
              <a:t>Methodology</a:t>
            </a:r>
          </a:p>
          <a:p>
            <a:pPr marL="285750" indent="-285750">
              <a:buFont typeface="Arial" panose="020B0604020202020204" pitchFamily="34" charset="0"/>
              <a:buChar char="•"/>
            </a:pPr>
            <a:r>
              <a:rPr lang="en-IN" dirty="0">
                <a:cs typeface="Times New Roman" panose="02020603050405020304" pitchFamily="18" charset="0"/>
              </a:rPr>
              <a:t>Block Diagram</a:t>
            </a:r>
          </a:p>
          <a:p>
            <a:pPr marL="285750" indent="-285750">
              <a:buFont typeface="Arial" panose="020B0604020202020204" pitchFamily="34" charset="0"/>
              <a:buChar char="•"/>
            </a:pPr>
            <a:r>
              <a:rPr lang="en-IN" dirty="0">
                <a:cs typeface="Times New Roman" panose="02020603050405020304" pitchFamily="18" charset="0"/>
              </a:rPr>
              <a:t>Project Implementation</a:t>
            </a:r>
          </a:p>
          <a:p>
            <a:pPr marL="285750" indent="-285750">
              <a:buFont typeface="Arial" panose="020B0604020202020204" pitchFamily="34" charset="0"/>
              <a:buChar char="•"/>
            </a:pPr>
            <a:r>
              <a:rPr lang="en-IN" dirty="0">
                <a:cs typeface="Times New Roman" panose="02020603050405020304" pitchFamily="18" charset="0"/>
              </a:rPr>
              <a:t>Conclusion</a:t>
            </a:r>
          </a:p>
          <a:p>
            <a:pPr marL="285750" indent="-285750">
              <a:buFont typeface="Arial" panose="020B0604020202020204" pitchFamily="34" charset="0"/>
              <a:buChar char="•"/>
            </a:pPr>
            <a:r>
              <a:rPr lang="en-IN" dirty="0">
                <a:cs typeface="Times New Roman" panose="02020603050405020304" pitchFamily="18" charset="0"/>
              </a:rPr>
              <a:t>References</a:t>
            </a:r>
          </a:p>
        </p:txBody>
      </p:sp>
    </p:spTree>
    <p:extLst>
      <p:ext uri="{BB962C8B-B14F-4D97-AF65-F5344CB8AC3E}">
        <p14:creationId xmlns:p14="http://schemas.microsoft.com/office/powerpoint/2010/main" val="38551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28017A-816B-075C-D4A6-D277DC8BCAD3}"/>
              </a:ext>
            </a:extLst>
          </p:cNvPr>
          <p:cNvSpPr>
            <a:spLocks noGrp="1"/>
          </p:cNvSpPr>
          <p:nvPr>
            <p:ph type="body" sz="quarter" idx="14"/>
          </p:nvPr>
        </p:nvSpPr>
        <p:spPr/>
        <p:txBody>
          <a:bodyPr/>
          <a:lstStyle/>
          <a:p>
            <a:pPr algn="just"/>
            <a:r>
              <a:rPr lang="en-US" b="0" i="0" dirty="0">
                <a:solidFill>
                  <a:srgbClr val="0D0D0D"/>
                </a:solidFill>
                <a:effectLst/>
                <a:highlight>
                  <a:srgbClr val="FFFFFF"/>
                </a:highlight>
                <a:latin typeface="Söhne"/>
              </a:rPr>
              <a:t>Neonatal jaundice, characterized by high levels of bilirubin, can lead to irreversible brain damage and kernicterus in infants.</a:t>
            </a:r>
          </a:p>
          <a:p>
            <a:pPr algn="just"/>
            <a:r>
              <a:rPr lang="en-US" b="0" i="0" dirty="0">
                <a:solidFill>
                  <a:srgbClr val="0D0D0D"/>
                </a:solidFill>
                <a:effectLst/>
                <a:highlight>
                  <a:srgbClr val="FFFFFF"/>
                </a:highlight>
                <a:latin typeface="Söhne"/>
              </a:rPr>
              <a:t>This condition affects 25% to 60% of full-term newborns and 80% of preterm newborns within the first two weeks of life.</a:t>
            </a:r>
            <a:endParaRPr lang="en-US" dirty="0">
              <a:solidFill>
                <a:srgbClr val="0D0D0D"/>
              </a:solidFill>
              <a:highlight>
                <a:srgbClr val="FFFFFF"/>
              </a:highlight>
              <a:latin typeface="Söhne"/>
            </a:endParaRPr>
          </a:p>
          <a:p>
            <a:pPr algn="just"/>
            <a:r>
              <a:rPr lang="en-US" b="0" i="0" dirty="0">
                <a:solidFill>
                  <a:srgbClr val="0D0D0D"/>
                </a:solidFill>
                <a:effectLst/>
                <a:highlight>
                  <a:srgbClr val="FFFFFF"/>
                </a:highlight>
                <a:latin typeface="Söhne"/>
              </a:rPr>
              <a:t>Phototherapy, a common treatment, converts bilirubin into water-soluble compounds using light sources like LEDs.</a:t>
            </a:r>
          </a:p>
          <a:p>
            <a:pPr algn="just"/>
            <a:r>
              <a:rPr lang="en-US" b="0" i="0" dirty="0">
                <a:solidFill>
                  <a:srgbClr val="0D0D0D"/>
                </a:solidFill>
                <a:effectLst/>
                <a:highlight>
                  <a:srgbClr val="FFFFFF"/>
                </a:highlight>
                <a:latin typeface="Söhne"/>
              </a:rPr>
              <a:t>LEDs, known for their efficiency and portability, emit blue light that overlaps with the peak spectrum of bilirubin breakdown.</a:t>
            </a:r>
            <a:endParaRPr lang="en-US" dirty="0"/>
          </a:p>
        </p:txBody>
      </p:sp>
      <p:sp>
        <p:nvSpPr>
          <p:cNvPr id="3" name="Text Placeholder 2">
            <a:extLst>
              <a:ext uri="{FF2B5EF4-FFF2-40B4-BE49-F238E27FC236}">
                <a16:creationId xmlns:a16="http://schemas.microsoft.com/office/drawing/2014/main" id="{B40D3E24-CB55-C709-6852-D1699832251A}"/>
              </a:ext>
            </a:extLst>
          </p:cNvPr>
          <p:cNvSpPr>
            <a:spLocks noGrp="1"/>
          </p:cNvSpPr>
          <p:nvPr>
            <p:ph type="body" sz="quarter" idx="13"/>
          </p:nvPr>
        </p:nvSpPr>
        <p:spPr/>
        <p:txBody>
          <a:bodyPr/>
          <a:lstStyle/>
          <a:p>
            <a:pPr algn="just"/>
            <a:r>
              <a:rPr lang="en-US" b="0" i="0" dirty="0">
                <a:solidFill>
                  <a:srgbClr val="0D0D0D"/>
                </a:solidFill>
                <a:effectLst/>
                <a:highlight>
                  <a:srgbClr val="FFFFFF"/>
                </a:highlight>
                <a:latin typeface="Söhne"/>
              </a:rPr>
              <a:t>Blue LEDs have shown potential in reducing treatment time for jaundiced infants.</a:t>
            </a:r>
          </a:p>
          <a:p>
            <a:pPr algn="just"/>
            <a:r>
              <a:rPr lang="en-US" b="0" i="0" dirty="0">
                <a:solidFill>
                  <a:srgbClr val="0D0D0D"/>
                </a:solidFill>
                <a:effectLst/>
                <a:highlight>
                  <a:srgbClr val="FFFFFF"/>
                </a:highlight>
                <a:latin typeface="Söhne"/>
              </a:rPr>
              <a:t>However, prolonged UV exposure during phototherapy has been linked to an increased risk of cancer in infants and research on this association has yielded inconsistent results, necessitating further investigation.</a:t>
            </a:r>
          </a:p>
          <a:p>
            <a:pPr algn="just"/>
            <a:r>
              <a:rPr lang="en-US" b="0" i="0" dirty="0">
                <a:solidFill>
                  <a:srgbClr val="0D0D0D"/>
                </a:solidFill>
                <a:effectLst/>
                <a:highlight>
                  <a:srgbClr val="FFFFFF"/>
                </a:highlight>
                <a:latin typeface="Söhne"/>
              </a:rPr>
              <a:t>Understanding the mechanisms behind phototherapy-induced adverse effects is crucial for developing safer treatment strategies.</a:t>
            </a:r>
            <a:endParaRPr lang="en-US" dirty="0"/>
          </a:p>
        </p:txBody>
      </p:sp>
      <p:sp>
        <p:nvSpPr>
          <p:cNvPr id="4" name="Slide Number Placeholder 3">
            <a:extLst>
              <a:ext uri="{FF2B5EF4-FFF2-40B4-BE49-F238E27FC236}">
                <a16:creationId xmlns:a16="http://schemas.microsoft.com/office/drawing/2014/main" id="{3154C3BB-6E78-1D97-A4E4-600F8AD63FA5}"/>
              </a:ext>
            </a:extLst>
          </p:cNvPr>
          <p:cNvSpPr>
            <a:spLocks noGrp="1"/>
          </p:cNvSpPr>
          <p:nvPr>
            <p:ph type="sldNum" sz="quarter" idx="15"/>
          </p:nvPr>
        </p:nvSpPr>
        <p:spPr/>
        <p:txBody>
          <a:bodyPr/>
          <a:lstStyle/>
          <a:p>
            <a:fld id="{3DD97BEB-BAEF-0344-9D5C-EC73E478698A}" type="slidenum">
              <a:rPr lang="en-US" smtClean="0"/>
              <a:pPr/>
              <a:t>3</a:t>
            </a:fld>
            <a:endParaRPr lang="en-US"/>
          </a:p>
        </p:txBody>
      </p:sp>
      <p:sp>
        <p:nvSpPr>
          <p:cNvPr id="5" name="Title 4">
            <a:extLst>
              <a:ext uri="{FF2B5EF4-FFF2-40B4-BE49-F238E27FC236}">
                <a16:creationId xmlns:a16="http://schemas.microsoft.com/office/drawing/2014/main" id="{CF72D332-7AFA-3A1A-D5C8-2E02531B668D}"/>
              </a:ext>
            </a:extLst>
          </p:cNvPr>
          <p:cNvSpPr>
            <a:spLocks noGrp="1"/>
          </p:cNvSpPr>
          <p:nvPr>
            <p:ph type="title"/>
          </p:nvPr>
        </p:nvSpPr>
        <p:spPr>
          <a:xfrm>
            <a:off x="282290" y="458484"/>
            <a:ext cx="8658712" cy="425669"/>
          </a:xfrm>
        </p:spPr>
        <p:txBody>
          <a:bodyPr/>
          <a:lstStyle/>
          <a:p>
            <a:r>
              <a:rPr lang="en-US" dirty="0"/>
              <a:t>Introduction</a:t>
            </a:r>
          </a:p>
        </p:txBody>
      </p:sp>
    </p:spTree>
    <p:extLst>
      <p:ext uri="{BB962C8B-B14F-4D97-AF65-F5344CB8AC3E}">
        <p14:creationId xmlns:p14="http://schemas.microsoft.com/office/powerpoint/2010/main" val="2059535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28017A-816B-075C-D4A6-D277DC8BCAD3}"/>
              </a:ext>
            </a:extLst>
          </p:cNvPr>
          <p:cNvSpPr>
            <a:spLocks noGrp="1"/>
          </p:cNvSpPr>
          <p:nvPr>
            <p:ph type="body" sz="quarter" idx="14"/>
          </p:nvPr>
        </p:nvSpPr>
        <p:spPr/>
        <p:txBody>
          <a:bodyPr/>
          <a:lstStyle/>
          <a:p>
            <a:r>
              <a:rPr lang="en-US" b="0" i="0" dirty="0">
                <a:solidFill>
                  <a:srgbClr val="0D0D0D"/>
                </a:solidFill>
                <a:effectLst/>
                <a:highlight>
                  <a:srgbClr val="FFFFFF"/>
                </a:highlight>
                <a:latin typeface="Söhne"/>
              </a:rPr>
              <a:t>Novel treatments should aim to minimize the risk of skin damage and cancer development in neonates undergoing phototherapy.</a:t>
            </a:r>
          </a:p>
          <a:p>
            <a:pPr algn="just"/>
            <a:r>
              <a:rPr lang="en-US" b="0" i="0" dirty="0">
                <a:solidFill>
                  <a:srgbClr val="0D0D0D"/>
                </a:solidFill>
                <a:effectLst/>
                <a:highlight>
                  <a:srgbClr val="FFFFFF"/>
                </a:highlight>
                <a:latin typeface="Söhne"/>
              </a:rPr>
              <a:t>Continued research in neonatal jaundice and LED phototherapy holds promise for enhancing neonatal care and pediatric healthcare practices. The development of innovative IoT-based systems using Arduino Uno and ESP32 microcontrollers enables real-time monitoring and personalized treatment, addressing the challenges of UV exposure and optimizing treatment outcomes.</a:t>
            </a:r>
          </a:p>
        </p:txBody>
      </p:sp>
      <p:sp>
        <p:nvSpPr>
          <p:cNvPr id="3" name="Text Placeholder 2">
            <a:extLst>
              <a:ext uri="{FF2B5EF4-FFF2-40B4-BE49-F238E27FC236}">
                <a16:creationId xmlns:a16="http://schemas.microsoft.com/office/drawing/2014/main" id="{B40D3E24-CB55-C709-6852-D1699832251A}"/>
              </a:ext>
            </a:extLst>
          </p:cNvPr>
          <p:cNvSpPr>
            <a:spLocks noGrp="1"/>
          </p:cNvSpPr>
          <p:nvPr>
            <p:ph type="body" sz="quarter" idx="13"/>
          </p:nvPr>
        </p:nvSpPr>
        <p:spPr/>
        <p:txBody>
          <a:bodyPr/>
          <a:lstStyle/>
          <a:p>
            <a:pPr algn="just"/>
            <a:r>
              <a:rPr lang="en-US" b="0" i="0" dirty="0">
                <a:solidFill>
                  <a:srgbClr val="0D0D0D"/>
                </a:solidFill>
                <a:effectLst/>
                <a:highlight>
                  <a:srgbClr val="FFFFFF"/>
                </a:highlight>
                <a:latin typeface="Söhne"/>
              </a:rPr>
              <a:t>By leveraging LED phototherapy and IoT-based systems, healthcare providers can offer safer and more effective care for neonatal jaundice. These advancements enable real-time monitoring and personalized treatment, ultimately improving treatment outcomes and reducing the risk of complications associated with UV exposure.</a:t>
            </a:r>
            <a:endParaRPr lang="en-US" dirty="0"/>
          </a:p>
        </p:txBody>
      </p:sp>
      <p:sp>
        <p:nvSpPr>
          <p:cNvPr id="4" name="Slide Number Placeholder 3">
            <a:extLst>
              <a:ext uri="{FF2B5EF4-FFF2-40B4-BE49-F238E27FC236}">
                <a16:creationId xmlns:a16="http://schemas.microsoft.com/office/drawing/2014/main" id="{3154C3BB-6E78-1D97-A4E4-600F8AD63FA5}"/>
              </a:ext>
            </a:extLst>
          </p:cNvPr>
          <p:cNvSpPr>
            <a:spLocks noGrp="1"/>
          </p:cNvSpPr>
          <p:nvPr>
            <p:ph type="sldNum" sz="quarter" idx="15"/>
          </p:nvPr>
        </p:nvSpPr>
        <p:spPr/>
        <p:txBody>
          <a:bodyPr/>
          <a:lstStyle/>
          <a:p>
            <a:fld id="{3DD97BEB-BAEF-0344-9D5C-EC73E478698A}" type="slidenum">
              <a:rPr lang="en-US" smtClean="0"/>
              <a:pPr/>
              <a:t>4</a:t>
            </a:fld>
            <a:endParaRPr lang="en-US"/>
          </a:p>
        </p:txBody>
      </p:sp>
      <p:sp>
        <p:nvSpPr>
          <p:cNvPr id="5" name="Title 4">
            <a:extLst>
              <a:ext uri="{FF2B5EF4-FFF2-40B4-BE49-F238E27FC236}">
                <a16:creationId xmlns:a16="http://schemas.microsoft.com/office/drawing/2014/main" id="{CF72D332-7AFA-3A1A-D5C8-2E02531B668D}"/>
              </a:ext>
            </a:extLst>
          </p:cNvPr>
          <p:cNvSpPr>
            <a:spLocks noGrp="1"/>
          </p:cNvSpPr>
          <p:nvPr>
            <p:ph type="title"/>
          </p:nvPr>
        </p:nvSpPr>
        <p:spPr>
          <a:xfrm>
            <a:off x="282289" y="503164"/>
            <a:ext cx="8658712" cy="425669"/>
          </a:xfrm>
        </p:spPr>
        <p:txBody>
          <a:bodyPr/>
          <a:lstStyle/>
          <a:p>
            <a:r>
              <a:rPr lang="en-US" dirty="0"/>
              <a:t>Conti.</a:t>
            </a:r>
          </a:p>
        </p:txBody>
      </p:sp>
    </p:spTree>
    <p:extLst>
      <p:ext uri="{BB962C8B-B14F-4D97-AF65-F5344CB8AC3E}">
        <p14:creationId xmlns:p14="http://schemas.microsoft.com/office/powerpoint/2010/main" val="2378139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2C43F41A-B336-8269-5FE1-469C5F95A12F}"/>
              </a:ext>
            </a:extLst>
          </p:cNvPr>
          <p:cNvGraphicFramePr>
            <a:graphicFrameLocks noGrp="1"/>
          </p:cNvGraphicFramePr>
          <p:nvPr>
            <p:ph sz="half" idx="2"/>
            <p:extLst>
              <p:ext uri="{D42A27DB-BD31-4B8C-83A1-F6EECF244321}">
                <p14:modId xmlns:p14="http://schemas.microsoft.com/office/powerpoint/2010/main" val="1662781602"/>
              </p:ext>
            </p:extLst>
          </p:nvPr>
        </p:nvGraphicFramePr>
        <p:xfrm>
          <a:off x="282287" y="671319"/>
          <a:ext cx="8579424" cy="3729231"/>
        </p:xfrm>
        <a:graphic>
          <a:graphicData uri="http://schemas.openxmlformats.org/drawingml/2006/table">
            <a:tbl>
              <a:tblPr firstRow="1" bandRow="1">
                <a:tableStyleId>{5C22544A-7EE6-4342-B048-85BDC9FD1C3A}</a:tableStyleId>
              </a:tblPr>
              <a:tblGrid>
                <a:gridCol w="592207">
                  <a:extLst>
                    <a:ext uri="{9D8B030D-6E8A-4147-A177-3AD203B41FA5}">
                      <a16:colId xmlns:a16="http://schemas.microsoft.com/office/drawing/2014/main" val="3333862693"/>
                    </a:ext>
                  </a:extLst>
                </a:gridCol>
                <a:gridCol w="2267601">
                  <a:extLst>
                    <a:ext uri="{9D8B030D-6E8A-4147-A177-3AD203B41FA5}">
                      <a16:colId xmlns:a16="http://schemas.microsoft.com/office/drawing/2014/main" val="1207263380"/>
                    </a:ext>
                  </a:extLst>
                </a:gridCol>
                <a:gridCol w="1429903">
                  <a:extLst>
                    <a:ext uri="{9D8B030D-6E8A-4147-A177-3AD203B41FA5}">
                      <a16:colId xmlns:a16="http://schemas.microsoft.com/office/drawing/2014/main" val="2339421506"/>
                    </a:ext>
                  </a:extLst>
                </a:gridCol>
                <a:gridCol w="1128258">
                  <a:extLst>
                    <a:ext uri="{9D8B030D-6E8A-4147-A177-3AD203B41FA5}">
                      <a16:colId xmlns:a16="http://schemas.microsoft.com/office/drawing/2014/main" val="3453000596"/>
                    </a:ext>
                  </a:extLst>
                </a:gridCol>
                <a:gridCol w="1731552">
                  <a:extLst>
                    <a:ext uri="{9D8B030D-6E8A-4147-A177-3AD203B41FA5}">
                      <a16:colId xmlns:a16="http://schemas.microsoft.com/office/drawing/2014/main" val="499791298"/>
                    </a:ext>
                  </a:extLst>
                </a:gridCol>
                <a:gridCol w="1429903">
                  <a:extLst>
                    <a:ext uri="{9D8B030D-6E8A-4147-A177-3AD203B41FA5}">
                      <a16:colId xmlns:a16="http://schemas.microsoft.com/office/drawing/2014/main" val="271760268"/>
                    </a:ext>
                  </a:extLst>
                </a:gridCol>
              </a:tblGrid>
              <a:tr h="302897">
                <a:tc>
                  <a:txBody>
                    <a:bodyPr/>
                    <a:lstStyle/>
                    <a:p>
                      <a:r>
                        <a:rPr lang="en-IN" dirty="0"/>
                        <a:t>S.no.</a:t>
                      </a:r>
                    </a:p>
                  </a:txBody>
                  <a:tcPr/>
                </a:tc>
                <a:tc>
                  <a:txBody>
                    <a:bodyPr/>
                    <a:lstStyle/>
                    <a:p>
                      <a:r>
                        <a:rPr lang="en-IN" dirty="0"/>
                        <a:t>Tittle</a:t>
                      </a:r>
                    </a:p>
                  </a:txBody>
                  <a:tcPr/>
                </a:tc>
                <a:tc>
                  <a:txBody>
                    <a:bodyPr/>
                    <a:lstStyle/>
                    <a:p>
                      <a:r>
                        <a:rPr lang="en-IN" dirty="0"/>
                        <a:t>Authors</a:t>
                      </a:r>
                    </a:p>
                  </a:txBody>
                  <a:tcPr/>
                </a:tc>
                <a:tc>
                  <a:txBody>
                    <a:bodyPr/>
                    <a:lstStyle/>
                    <a:p>
                      <a:r>
                        <a:rPr lang="en-IN" dirty="0"/>
                        <a:t>Publication</a:t>
                      </a:r>
                    </a:p>
                  </a:txBody>
                  <a:tcPr/>
                </a:tc>
                <a:tc>
                  <a:txBody>
                    <a:bodyPr/>
                    <a:lstStyle/>
                    <a:p>
                      <a:r>
                        <a:rPr lang="en-IN" dirty="0"/>
                        <a:t>Methodology</a:t>
                      </a:r>
                    </a:p>
                  </a:txBody>
                  <a:tcPr/>
                </a:tc>
                <a:tc>
                  <a:txBody>
                    <a:bodyPr/>
                    <a:lstStyle/>
                    <a:p>
                      <a:r>
                        <a:rPr lang="en-IN" dirty="0"/>
                        <a:t>Challenges</a:t>
                      </a:r>
                    </a:p>
                  </a:txBody>
                  <a:tcPr/>
                </a:tc>
                <a:extLst>
                  <a:ext uri="{0D108BD9-81ED-4DB2-BD59-A6C34878D82A}">
                    <a16:rowId xmlns:a16="http://schemas.microsoft.com/office/drawing/2014/main" val="2609366345"/>
                  </a:ext>
                </a:extLst>
              </a:tr>
              <a:tr h="868697">
                <a:tc>
                  <a:txBody>
                    <a:bodyPr/>
                    <a:lstStyle/>
                    <a:p>
                      <a:r>
                        <a:rPr lang="en-IN" dirty="0"/>
                        <a:t>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Neonatal phototherapy and future risk of childhood cancer</a:t>
                      </a:r>
                      <a:endParaRPr lang="en-IN" dirty="0">
                        <a:solidFill>
                          <a:schemeClr val="tx1"/>
                        </a:solidFill>
                      </a:endParaRPr>
                    </a:p>
                  </a:txBody>
                  <a:tcPr/>
                </a:tc>
                <a:tc>
                  <a:txBody>
                    <a:bodyPr/>
                    <a:lstStyle/>
                    <a:p>
                      <a:r>
                        <a:rPr lang="en-IN" sz="1400" kern="1200" dirty="0">
                          <a:solidFill>
                            <a:schemeClr val="dk1"/>
                          </a:solidFill>
                          <a:effectLst/>
                          <a:latin typeface="+mn-lt"/>
                          <a:ea typeface="+mn-ea"/>
                          <a:cs typeface="+mn-cs"/>
                        </a:rPr>
                        <a:t>Juan Wang, </a:t>
                      </a:r>
                      <a:r>
                        <a:rPr lang="en-IN" sz="1400" kern="1200" dirty="0" err="1">
                          <a:solidFill>
                            <a:schemeClr val="dk1"/>
                          </a:solidFill>
                          <a:effectLst/>
                          <a:latin typeface="+mn-lt"/>
                          <a:ea typeface="+mn-ea"/>
                          <a:cs typeface="+mn-cs"/>
                        </a:rPr>
                        <a:t>Genxin</a:t>
                      </a:r>
                      <a:r>
                        <a:rPr lang="en-IN" sz="1400" kern="1200" dirty="0">
                          <a:solidFill>
                            <a:schemeClr val="dk1"/>
                          </a:solidFill>
                          <a:effectLst/>
                          <a:latin typeface="+mn-lt"/>
                          <a:ea typeface="+mn-ea"/>
                          <a:cs typeface="+mn-cs"/>
                        </a:rPr>
                        <a:t> Guo, </a:t>
                      </a:r>
                      <a:r>
                        <a:rPr lang="en-IN" sz="1400" kern="1200" dirty="0" err="1">
                          <a:solidFill>
                            <a:schemeClr val="dk1"/>
                          </a:solidFill>
                          <a:effectLst/>
                          <a:latin typeface="+mn-lt"/>
                          <a:ea typeface="+mn-ea"/>
                          <a:cs typeface="+mn-cs"/>
                        </a:rPr>
                        <a:t>Aimin</a:t>
                      </a:r>
                      <a:r>
                        <a:rPr lang="en-IN" sz="1400" kern="1200" dirty="0">
                          <a:solidFill>
                            <a:schemeClr val="dk1"/>
                          </a:solidFill>
                          <a:effectLst/>
                          <a:latin typeface="+mn-lt"/>
                          <a:ea typeface="+mn-ea"/>
                          <a:cs typeface="+mn-cs"/>
                        </a:rPr>
                        <a:t> Li.</a:t>
                      </a:r>
                      <a:endParaRPr lang="en-IN"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mn-lt"/>
                          <a:ea typeface="+mn-ea"/>
                          <a:cs typeface="+mn-cs"/>
                        </a:rPr>
                        <a:t>20 Jan 2021</a:t>
                      </a:r>
                      <a:endParaRPr lang="en-IN"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mn-lt"/>
                          <a:ea typeface="+mn-ea"/>
                          <a:cs typeface="+mn-cs"/>
                        </a:rPr>
                        <a:t>Phototherapy, jaundice, adverse reaction .</a:t>
                      </a:r>
                      <a:endParaRPr lang="en-IN"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t>Rashes , retinal injury, Altered, hemodynamic.</a:t>
                      </a:r>
                    </a:p>
                  </a:txBody>
                  <a:tcPr/>
                </a:tc>
                <a:extLst>
                  <a:ext uri="{0D108BD9-81ED-4DB2-BD59-A6C34878D82A}">
                    <a16:rowId xmlns:a16="http://schemas.microsoft.com/office/drawing/2014/main" val="198446351"/>
                  </a:ext>
                </a:extLst>
              </a:tr>
              <a:tr h="745594">
                <a:tc>
                  <a:txBody>
                    <a:bodyPr/>
                    <a:lstStyle/>
                    <a:p>
                      <a:r>
                        <a:rPr lang="en-IN" dirty="0"/>
                        <a:t>2</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Neonatal phototherapy and future risk of childhood cancer</a:t>
                      </a:r>
                      <a:endParaRPr lang="en-IN"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mn-lt"/>
                          <a:ea typeface="+mn-ea"/>
                          <a:cs typeface="+mn-cs"/>
                        </a:rPr>
                        <a:t>Nathalie Auger, </a:t>
                      </a:r>
                      <a:r>
                        <a:rPr lang="en-IN" sz="1400" kern="1200" dirty="0" err="1">
                          <a:solidFill>
                            <a:schemeClr val="dk1"/>
                          </a:solidFill>
                          <a:effectLst/>
                          <a:latin typeface="+mn-lt"/>
                          <a:ea typeface="+mn-ea"/>
                          <a:cs typeface="+mn-cs"/>
                        </a:rPr>
                        <a:t>Aimina</a:t>
                      </a:r>
                      <a:r>
                        <a:rPr lang="en-IN" sz="1400" kern="1200" dirty="0">
                          <a:solidFill>
                            <a:schemeClr val="dk1"/>
                          </a:solidFill>
                          <a:effectLst/>
                          <a:latin typeface="+mn-lt"/>
                          <a:ea typeface="+mn-ea"/>
                          <a:cs typeface="+mn-cs"/>
                        </a:rPr>
                        <a:t> Ayoub, Ernest Lo</a:t>
                      </a:r>
                      <a:endParaRPr lang="en-IN"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mn-lt"/>
                          <a:ea typeface="+mn-ea"/>
                          <a:cs typeface="+mn-cs"/>
                        </a:rPr>
                        <a:t>26 Jan 2019</a:t>
                      </a:r>
                      <a:endParaRPr lang="en-IN" dirty="0"/>
                    </a:p>
                    <a:p>
                      <a:endParaRPr lang="en-IN"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mn-lt"/>
                          <a:ea typeface="+mn-ea"/>
                          <a:cs typeface="+mn-cs"/>
                        </a:rPr>
                        <a:t>Jaundice, neonatal, neoplasms, phototherapy</a:t>
                      </a:r>
                      <a:endParaRPr lang="en-IN" dirty="0"/>
                    </a:p>
                  </a:txBody>
                  <a:tcPr/>
                </a:tc>
                <a:tc>
                  <a:txBody>
                    <a:bodyPr/>
                    <a:lstStyle/>
                    <a:p>
                      <a:r>
                        <a:rPr lang="en-US" dirty="0"/>
                        <a:t>Cancer</a:t>
                      </a:r>
                      <a:endParaRPr lang="en-IN" dirty="0"/>
                    </a:p>
                  </a:txBody>
                  <a:tcPr/>
                </a:tc>
                <a:extLst>
                  <a:ext uri="{0D108BD9-81ED-4DB2-BD59-A6C34878D82A}">
                    <a16:rowId xmlns:a16="http://schemas.microsoft.com/office/drawing/2014/main" val="916953963"/>
                  </a:ext>
                </a:extLst>
              </a:tr>
              <a:tr h="1066449">
                <a:tc>
                  <a:txBody>
                    <a:bodyPr/>
                    <a:lstStyle/>
                    <a:p>
                      <a:r>
                        <a:rPr lang="en-IN" dirty="0"/>
                        <a:t>3</a:t>
                      </a:r>
                    </a:p>
                  </a:txBody>
                  <a:tcPr/>
                </a:tc>
                <a:tc>
                  <a:txBody>
                    <a:bodyPr/>
                    <a:lstStyle/>
                    <a:p>
                      <a:r>
                        <a:rPr lang="en-US" sz="1400" b="1" kern="1200" dirty="0">
                          <a:solidFill>
                            <a:schemeClr val="tx1"/>
                          </a:solidFill>
                          <a:effectLst/>
                          <a:latin typeface="+mn-lt"/>
                          <a:ea typeface="+mn-ea"/>
                          <a:cs typeface="+mn-cs"/>
                        </a:rPr>
                        <a:t>Jaundice in newborn infants (Beyond </a:t>
                      </a:r>
                      <a:endParaRPr lang="en-US" dirty="0">
                        <a:solidFill>
                          <a:schemeClr val="tx1"/>
                        </a:solidFill>
                      </a:endParaRPr>
                    </a:p>
                    <a:p>
                      <a:r>
                        <a:rPr lang="en-US" sz="1400" b="1" kern="1200" dirty="0">
                          <a:solidFill>
                            <a:schemeClr val="tx1"/>
                          </a:solidFill>
                          <a:effectLst/>
                          <a:latin typeface="+mn-lt"/>
                          <a:ea typeface="+mn-ea"/>
                          <a:cs typeface="+mn-cs"/>
                        </a:rPr>
                        <a:t>the Basics) </a:t>
                      </a:r>
                      <a:endParaRPr lang="en-IN" dirty="0">
                        <a:solidFill>
                          <a:schemeClr val="tx1"/>
                        </a:solidFill>
                      </a:endParaRPr>
                    </a:p>
                    <a:p>
                      <a:endParaRPr lang="en-IN"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mn-lt"/>
                          <a:ea typeface="+mn-ea"/>
                          <a:cs typeface="+mn-cs"/>
                        </a:rPr>
                        <a:t>Ronald J Wong, BA, Vinod K Bhutani, MD, FAAP</a:t>
                      </a:r>
                      <a:endParaRPr lang="en-IN"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dirty="0"/>
                        <a:t>31 Aug 2022</a:t>
                      </a:r>
                    </a:p>
                    <a:p>
                      <a:endParaRPr lang="en-IN" dirty="0"/>
                    </a:p>
                  </a:txBody>
                  <a:tcPr/>
                </a:tc>
                <a:tc>
                  <a:txBody>
                    <a:bodyPr/>
                    <a:lstStyle/>
                    <a:p>
                      <a:r>
                        <a:rPr lang="en-IN" sz="1400" kern="1200" dirty="0">
                          <a:solidFill>
                            <a:schemeClr val="dk1"/>
                          </a:solidFill>
                          <a:effectLst/>
                          <a:latin typeface="+mn-lt"/>
                          <a:ea typeface="+mn-ea"/>
                          <a:cs typeface="+mn-cs"/>
                        </a:rPr>
                        <a:t>Phototherapy</a:t>
                      </a:r>
                      <a:endParaRPr lang="en-IN"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Skin rashes, loose stools, Overheating, dehydration.</a:t>
                      </a:r>
                      <a:endParaRPr lang="en-IN" dirty="0"/>
                    </a:p>
                  </a:txBody>
                  <a:tcPr/>
                </a:tc>
                <a:extLst>
                  <a:ext uri="{0D108BD9-81ED-4DB2-BD59-A6C34878D82A}">
                    <a16:rowId xmlns:a16="http://schemas.microsoft.com/office/drawing/2014/main" val="2624753806"/>
                  </a:ext>
                </a:extLst>
              </a:tr>
              <a:tr h="745594">
                <a:tc>
                  <a:txBody>
                    <a:bodyPr/>
                    <a:lstStyle/>
                    <a:p>
                      <a:r>
                        <a:rPr lang="en-IN" dirty="0"/>
                        <a:t>4</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b="1" i="0" kern="1200" dirty="0">
                          <a:solidFill>
                            <a:schemeClr val="tx1"/>
                          </a:solidFill>
                          <a:effectLst/>
                          <a:latin typeface="+mn-lt"/>
                          <a:ea typeface="+mn-ea"/>
                          <a:cs typeface="+mn-cs"/>
                        </a:rPr>
                        <a:t>Phototherapy for neonatal jaundice</a:t>
                      </a:r>
                    </a:p>
                    <a:p>
                      <a:endParaRPr lang="en-IN"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Marley Stewart, RN, Butterfly</a:t>
                      </a:r>
                      <a:endParaRPr lang="en-IN" dirty="0"/>
                    </a:p>
                    <a:p>
                      <a:endParaRPr lang="en-IN" dirty="0"/>
                    </a:p>
                  </a:txBody>
                  <a:tcPr/>
                </a:tc>
                <a:tc>
                  <a:txBody>
                    <a:bodyPr/>
                    <a:lstStyle/>
                    <a:p>
                      <a:r>
                        <a:rPr lang="en-IN" sz="1400" b="0" i="0" kern="1200" dirty="0">
                          <a:solidFill>
                            <a:schemeClr val="dk1"/>
                          </a:solidFill>
                          <a:effectLst/>
                          <a:latin typeface="+mn-lt"/>
                          <a:ea typeface="+mn-ea"/>
                          <a:cs typeface="+mn-cs"/>
                        </a:rPr>
                        <a:t>November 2022</a:t>
                      </a:r>
                      <a:endParaRPr lang="en-IN"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SBR measurement, Direct Coombs test, Haemoglobin</a:t>
                      </a:r>
                    </a:p>
                  </a:txBody>
                  <a:tcPr/>
                </a:tc>
                <a:tc>
                  <a:txBody>
                    <a:bodyPr/>
                    <a:lstStyle/>
                    <a:p>
                      <a:r>
                        <a:rPr lang="en-US" dirty="0"/>
                        <a:t>Dehydration, Inadequate breastfeeding</a:t>
                      </a:r>
                      <a:endParaRPr lang="en-IN" dirty="0"/>
                    </a:p>
                  </a:txBody>
                  <a:tcPr/>
                </a:tc>
                <a:extLst>
                  <a:ext uri="{0D108BD9-81ED-4DB2-BD59-A6C34878D82A}">
                    <a16:rowId xmlns:a16="http://schemas.microsoft.com/office/drawing/2014/main" val="2297767218"/>
                  </a:ext>
                </a:extLst>
              </a:tr>
            </a:tbl>
          </a:graphicData>
        </a:graphic>
      </p:graphicFrame>
      <p:sp>
        <p:nvSpPr>
          <p:cNvPr id="4" name="Slide Number Placeholder 3">
            <a:extLst>
              <a:ext uri="{FF2B5EF4-FFF2-40B4-BE49-F238E27FC236}">
                <a16:creationId xmlns:a16="http://schemas.microsoft.com/office/drawing/2014/main" id="{74ECDA77-2225-2198-D5B5-F6F24A329D1C}"/>
              </a:ext>
            </a:extLst>
          </p:cNvPr>
          <p:cNvSpPr>
            <a:spLocks noGrp="1"/>
          </p:cNvSpPr>
          <p:nvPr>
            <p:ph type="sldNum" sz="quarter" idx="14"/>
          </p:nvPr>
        </p:nvSpPr>
        <p:spPr/>
        <p:txBody>
          <a:bodyPr/>
          <a:lstStyle/>
          <a:p>
            <a:fld id="{3DD97BEB-BAEF-0344-9D5C-EC73E478698A}" type="slidenum">
              <a:rPr lang="en-US" smtClean="0"/>
              <a:pPr/>
              <a:t>5</a:t>
            </a:fld>
            <a:endParaRPr lang="en-US"/>
          </a:p>
        </p:txBody>
      </p:sp>
      <p:sp>
        <p:nvSpPr>
          <p:cNvPr id="5" name="Title 4">
            <a:extLst>
              <a:ext uri="{FF2B5EF4-FFF2-40B4-BE49-F238E27FC236}">
                <a16:creationId xmlns:a16="http://schemas.microsoft.com/office/drawing/2014/main" id="{C1F7AACF-7B13-EDA2-E212-8BE3DDFA236B}"/>
              </a:ext>
            </a:extLst>
          </p:cNvPr>
          <p:cNvSpPr>
            <a:spLocks noGrp="1"/>
          </p:cNvSpPr>
          <p:nvPr>
            <p:ph type="title"/>
          </p:nvPr>
        </p:nvSpPr>
        <p:spPr/>
        <p:txBody>
          <a:bodyPr/>
          <a:lstStyle/>
          <a:p>
            <a:r>
              <a:rPr lang="en-US" dirty="0"/>
              <a:t>Related Works</a:t>
            </a:r>
          </a:p>
        </p:txBody>
      </p:sp>
    </p:spTree>
    <p:extLst>
      <p:ext uri="{BB962C8B-B14F-4D97-AF65-F5344CB8AC3E}">
        <p14:creationId xmlns:p14="http://schemas.microsoft.com/office/powerpoint/2010/main" val="2381726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A62115-65F2-269D-E540-478D61160490}"/>
              </a:ext>
            </a:extLst>
          </p:cNvPr>
          <p:cNvSpPr>
            <a:spLocks noGrp="1"/>
          </p:cNvSpPr>
          <p:nvPr>
            <p:ph type="body" sz="quarter" idx="13"/>
          </p:nvPr>
        </p:nvSpPr>
        <p:spPr>
          <a:xfrm>
            <a:off x="282289" y="1007228"/>
            <a:ext cx="4252764" cy="2562387"/>
          </a:xfrm>
        </p:spPr>
        <p:txBody>
          <a:bodyPr/>
          <a:lstStyle/>
          <a:p>
            <a:pPr algn="just"/>
            <a:r>
              <a:rPr lang="en-US" sz="1800" b="0" i="0" dirty="0">
                <a:effectLst/>
                <a:latin typeface="Times New Roman" panose="02020603050405020304" pitchFamily="18" charset="0"/>
                <a:cs typeface="Times New Roman" panose="02020603050405020304" pitchFamily="18" charset="0"/>
              </a:rPr>
              <a:t>Develop a child-friendly phototherapy solution to effectively treat neonatal jaundice in infants, addressing both medical efficacy and comfort, while minimizing potential risks and ensuring ease of use for healthcare providers and parents. </a:t>
            </a:r>
          </a:p>
          <a:p>
            <a:endParaRPr lang="en-US" dirty="0"/>
          </a:p>
        </p:txBody>
      </p:sp>
      <p:sp>
        <p:nvSpPr>
          <p:cNvPr id="5" name="Slide Number Placeholder 4">
            <a:extLst>
              <a:ext uri="{FF2B5EF4-FFF2-40B4-BE49-F238E27FC236}">
                <a16:creationId xmlns:a16="http://schemas.microsoft.com/office/drawing/2014/main" id="{3B00320C-B927-1CD1-EC40-16FF9C1C58C2}"/>
              </a:ext>
            </a:extLst>
          </p:cNvPr>
          <p:cNvSpPr>
            <a:spLocks noGrp="1"/>
          </p:cNvSpPr>
          <p:nvPr>
            <p:ph type="sldNum" sz="quarter" idx="15"/>
          </p:nvPr>
        </p:nvSpPr>
        <p:spPr/>
        <p:txBody>
          <a:bodyPr/>
          <a:lstStyle/>
          <a:p>
            <a:fld id="{3DD97BEB-BAEF-0344-9D5C-EC73E478698A}" type="slidenum">
              <a:rPr lang="en-US" smtClean="0"/>
              <a:pPr/>
              <a:t>6</a:t>
            </a:fld>
            <a:endParaRPr lang="en-US"/>
          </a:p>
        </p:txBody>
      </p:sp>
      <p:sp>
        <p:nvSpPr>
          <p:cNvPr id="6" name="Title 5">
            <a:extLst>
              <a:ext uri="{FF2B5EF4-FFF2-40B4-BE49-F238E27FC236}">
                <a16:creationId xmlns:a16="http://schemas.microsoft.com/office/drawing/2014/main" id="{852BD865-FC94-452A-B98E-9AB4C870E8D4}"/>
              </a:ext>
            </a:extLst>
          </p:cNvPr>
          <p:cNvSpPr>
            <a:spLocks noGrp="1"/>
          </p:cNvSpPr>
          <p:nvPr>
            <p:ph type="title"/>
          </p:nvPr>
        </p:nvSpPr>
        <p:spPr/>
        <p:txBody>
          <a:bodyPr/>
          <a:lstStyle/>
          <a:p>
            <a:r>
              <a:rPr lang="en-US" dirty="0"/>
              <a:t>Problem Statement</a:t>
            </a:r>
          </a:p>
        </p:txBody>
      </p:sp>
      <p:pic>
        <p:nvPicPr>
          <p:cNvPr id="9" name="Content Placeholder 8">
            <a:extLst>
              <a:ext uri="{FF2B5EF4-FFF2-40B4-BE49-F238E27FC236}">
                <a16:creationId xmlns:a16="http://schemas.microsoft.com/office/drawing/2014/main" id="{512CB58B-A9F9-1A1C-6564-63819E178218}"/>
              </a:ext>
            </a:extLst>
          </p:cNvPr>
          <p:cNvPicPr>
            <a:picLocks noGrp="1" noChangeAspect="1" noChangeArrowheads="1"/>
          </p:cNvPicPr>
          <p:nvPr>
            <p:ph sz="half" idx="14"/>
          </p:nvPr>
        </p:nvPicPr>
        <p:blipFill>
          <a:blip r:embed="rId2">
            <a:extLst>
              <a:ext uri="{28A0092B-C50C-407E-A947-70E740481C1C}">
                <a14:useLocalDpi xmlns:a14="http://schemas.microsoft.com/office/drawing/2010/main" val="0"/>
              </a:ext>
            </a:extLst>
          </a:blip>
          <a:srcRect/>
          <a:stretch>
            <a:fillRect/>
          </a:stretch>
        </p:blipFill>
        <p:spPr bwMode="auto">
          <a:xfrm>
            <a:off x="4688237" y="1007228"/>
            <a:ext cx="4252764" cy="22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568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E8BA68-9474-F86A-15F0-75A4DBBC5F10}"/>
              </a:ext>
            </a:extLst>
          </p:cNvPr>
          <p:cNvSpPr>
            <a:spLocks noGrp="1"/>
          </p:cNvSpPr>
          <p:nvPr>
            <p:ph type="body" sz="quarter" idx="13"/>
          </p:nvPr>
        </p:nvSpPr>
        <p:spPr>
          <a:xfrm>
            <a:off x="282289" y="916841"/>
            <a:ext cx="4235466" cy="3109792"/>
          </a:xfrm>
        </p:spPr>
        <p:txBody>
          <a:bodyPr>
            <a:normAutofit/>
          </a:bodyPr>
          <a:lstStyle/>
          <a:p>
            <a:pPr algn="just"/>
            <a:r>
              <a:rPr lang="en-US" sz="1800" b="0" i="0" dirty="0">
                <a:effectLst/>
                <a:latin typeface="Times New Roman" panose="02020603050405020304" pitchFamily="18" charset="0"/>
                <a:cs typeface="Times New Roman" panose="02020603050405020304" pitchFamily="18" charset="0"/>
              </a:rPr>
              <a:t>The proposed solution employs UV light sources emitting specific wavelengths to facilitate the conversion of bilirubin into water-soluble compounds, aiding in their elimination from the infant's body. The Arduino Uno, ESP32 microcontroller acts as the central processing unit, regulating the intensity and duration of UV light exposure based on real-time bilirubin level measurements. These measurements are obtained through non-invasive sensors placed on the infant's skin.</a:t>
            </a:r>
          </a:p>
        </p:txBody>
      </p:sp>
      <p:sp>
        <p:nvSpPr>
          <p:cNvPr id="5" name="Slide Number Placeholder 4">
            <a:extLst>
              <a:ext uri="{FF2B5EF4-FFF2-40B4-BE49-F238E27FC236}">
                <a16:creationId xmlns:a16="http://schemas.microsoft.com/office/drawing/2014/main" id="{DCFA5FA3-2B19-08C7-D72F-EA04EC2E58E7}"/>
              </a:ext>
            </a:extLst>
          </p:cNvPr>
          <p:cNvSpPr>
            <a:spLocks noGrp="1"/>
          </p:cNvSpPr>
          <p:nvPr>
            <p:ph type="sldNum" sz="quarter" idx="15"/>
          </p:nvPr>
        </p:nvSpPr>
        <p:spPr/>
        <p:txBody>
          <a:bodyPr/>
          <a:lstStyle/>
          <a:p>
            <a:fld id="{3DD97BEB-BAEF-0344-9D5C-EC73E478698A}" type="slidenum">
              <a:rPr lang="en-US" smtClean="0"/>
              <a:pPr/>
              <a:t>7</a:t>
            </a:fld>
            <a:endParaRPr lang="en-US"/>
          </a:p>
        </p:txBody>
      </p:sp>
      <p:sp>
        <p:nvSpPr>
          <p:cNvPr id="6" name="Title 5">
            <a:extLst>
              <a:ext uri="{FF2B5EF4-FFF2-40B4-BE49-F238E27FC236}">
                <a16:creationId xmlns:a16="http://schemas.microsoft.com/office/drawing/2014/main" id="{8EECFDD9-3D6A-65C0-9EA3-F568CC1C1087}"/>
              </a:ext>
            </a:extLst>
          </p:cNvPr>
          <p:cNvSpPr>
            <a:spLocks noGrp="1"/>
          </p:cNvSpPr>
          <p:nvPr>
            <p:ph type="title"/>
          </p:nvPr>
        </p:nvSpPr>
        <p:spPr/>
        <p:txBody>
          <a:bodyPr/>
          <a:lstStyle/>
          <a:p>
            <a:r>
              <a:rPr lang="en-US" dirty="0"/>
              <a:t>Problem Solution</a:t>
            </a:r>
          </a:p>
        </p:txBody>
      </p:sp>
      <p:sp>
        <p:nvSpPr>
          <p:cNvPr id="8" name="Text Placeholder 2">
            <a:extLst>
              <a:ext uri="{FF2B5EF4-FFF2-40B4-BE49-F238E27FC236}">
                <a16:creationId xmlns:a16="http://schemas.microsoft.com/office/drawing/2014/main" id="{FD1089CA-E1FF-1FD1-9324-1F2AA1C9147E}"/>
              </a:ext>
            </a:extLst>
          </p:cNvPr>
          <p:cNvSpPr txBox="1">
            <a:spLocks/>
          </p:cNvSpPr>
          <p:nvPr/>
        </p:nvSpPr>
        <p:spPr>
          <a:xfrm>
            <a:off x="4705535" y="916841"/>
            <a:ext cx="4235466" cy="31097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rgbClr val="00629B"/>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29B"/>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29B"/>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29B"/>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29B"/>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800" dirty="0">
                <a:latin typeface="Times New Roman" panose="02020603050405020304" pitchFamily="18" charset="0"/>
                <a:cs typeface="Times New Roman" panose="02020603050405020304" pitchFamily="18" charset="0"/>
              </a:rPr>
              <a:t>IoT technology is leveraged to transmit the collected data to a cloud-based platform, allowing healthcare providers and parents to remotely monitor the infant's progress. The cloud platform also facilitates the analysis of historical data, enabling personalized treatment adjustments and early intervention if necessary.</a:t>
            </a:r>
          </a:p>
        </p:txBody>
      </p:sp>
    </p:spTree>
    <p:extLst>
      <p:ext uri="{BB962C8B-B14F-4D97-AF65-F5344CB8AC3E}">
        <p14:creationId xmlns:p14="http://schemas.microsoft.com/office/powerpoint/2010/main" val="86999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E8BA68-9474-F86A-15F0-75A4DBBC5F10}"/>
              </a:ext>
            </a:extLst>
          </p:cNvPr>
          <p:cNvSpPr>
            <a:spLocks noGrp="1"/>
          </p:cNvSpPr>
          <p:nvPr>
            <p:ph type="body" sz="quarter" idx="13"/>
          </p:nvPr>
        </p:nvSpPr>
        <p:spPr>
          <a:xfrm>
            <a:off x="282289" y="1016854"/>
            <a:ext cx="4235466" cy="3109792"/>
          </a:xfrm>
        </p:spPr>
        <p:txBody>
          <a:bodyPr>
            <a:normAutofit fontScale="92500" lnSpcReduction="10000"/>
          </a:bodyPr>
          <a:lstStyle/>
          <a:p>
            <a:pPr algn="just"/>
            <a:r>
              <a:rPr lang="en-US" sz="1800" dirty="0">
                <a:effectLst/>
                <a:latin typeface="Times New Roman" panose="02020603050405020304" pitchFamily="18" charset="0"/>
                <a:ea typeface="Times New Roman" panose="02020603050405020304" pitchFamily="18" charset="0"/>
              </a:rPr>
              <a:t>The major goal is to maximize the effectiveness and safety of care while treating neonates for neonatal jaundice.</a:t>
            </a:r>
          </a:p>
          <a:p>
            <a:pPr algn="just"/>
            <a:r>
              <a:rPr lang="en-US" sz="1800" dirty="0">
                <a:effectLst/>
                <a:latin typeface="Times New Roman" panose="02020603050405020304" pitchFamily="18" charset="0"/>
                <a:ea typeface="Times New Roman" panose="02020603050405020304" pitchFamily="18" charset="0"/>
              </a:rPr>
              <a:t>Tailored Care: For exact neonatal care, adjust phototherapy.</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Protection: Reduce the likelihood of serious consequences from jaundice.</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Safety Assurance: Make sure there is constant observation in order to react quickly.</a:t>
            </a:r>
          </a:p>
          <a:p>
            <a:pPr algn="just"/>
            <a:r>
              <a:rPr lang="en-US" sz="1800" dirty="0">
                <a:effectLst/>
                <a:latin typeface="Times New Roman" panose="02020603050405020304" pitchFamily="18" charset="0"/>
                <a:ea typeface="Times New Roman" panose="02020603050405020304" pitchFamily="18" charset="0"/>
              </a:rPr>
              <a:t>Restoring healthy skin color through proven therapy: Effective bilirubin control.</a:t>
            </a:r>
            <a:endParaRPr lang="en-IN"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p:txBody>
      </p:sp>
      <p:sp>
        <p:nvSpPr>
          <p:cNvPr id="5" name="Slide Number Placeholder 4">
            <a:extLst>
              <a:ext uri="{FF2B5EF4-FFF2-40B4-BE49-F238E27FC236}">
                <a16:creationId xmlns:a16="http://schemas.microsoft.com/office/drawing/2014/main" id="{DCFA5FA3-2B19-08C7-D72F-EA04EC2E58E7}"/>
              </a:ext>
            </a:extLst>
          </p:cNvPr>
          <p:cNvSpPr>
            <a:spLocks noGrp="1"/>
          </p:cNvSpPr>
          <p:nvPr>
            <p:ph type="sldNum" sz="quarter" idx="15"/>
          </p:nvPr>
        </p:nvSpPr>
        <p:spPr/>
        <p:txBody>
          <a:bodyPr/>
          <a:lstStyle/>
          <a:p>
            <a:fld id="{3DD97BEB-BAEF-0344-9D5C-EC73E478698A}" type="slidenum">
              <a:rPr lang="en-US" smtClean="0"/>
              <a:pPr/>
              <a:t>8</a:t>
            </a:fld>
            <a:endParaRPr lang="en-US"/>
          </a:p>
        </p:txBody>
      </p:sp>
      <p:sp>
        <p:nvSpPr>
          <p:cNvPr id="6" name="Title 5">
            <a:extLst>
              <a:ext uri="{FF2B5EF4-FFF2-40B4-BE49-F238E27FC236}">
                <a16:creationId xmlns:a16="http://schemas.microsoft.com/office/drawing/2014/main" id="{8EECFDD9-3D6A-65C0-9EA3-F568CC1C1087}"/>
              </a:ext>
            </a:extLst>
          </p:cNvPr>
          <p:cNvSpPr>
            <a:spLocks noGrp="1"/>
          </p:cNvSpPr>
          <p:nvPr>
            <p:ph type="title"/>
          </p:nvPr>
        </p:nvSpPr>
        <p:spPr/>
        <p:txBody>
          <a:bodyPr/>
          <a:lstStyle/>
          <a:p>
            <a:r>
              <a:rPr lang="en-US" dirty="0"/>
              <a:t>Objectives</a:t>
            </a:r>
          </a:p>
        </p:txBody>
      </p:sp>
      <p:sp>
        <p:nvSpPr>
          <p:cNvPr id="8" name="Text Placeholder 2">
            <a:extLst>
              <a:ext uri="{FF2B5EF4-FFF2-40B4-BE49-F238E27FC236}">
                <a16:creationId xmlns:a16="http://schemas.microsoft.com/office/drawing/2014/main" id="{FD1089CA-E1FF-1FD1-9324-1F2AA1C9147E}"/>
              </a:ext>
            </a:extLst>
          </p:cNvPr>
          <p:cNvSpPr txBox="1">
            <a:spLocks/>
          </p:cNvSpPr>
          <p:nvPr/>
        </p:nvSpPr>
        <p:spPr>
          <a:xfrm>
            <a:off x="4705535" y="1016854"/>
            <a:ext cx="4235466" cy="310979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Clr>
                <a:srgbClr val="00629B"/>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29B"/>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29B"/>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29B"/>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29B"/>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rPr>
              <a:t>Non-Invasive Care: Treatment that is well-tolerated, painless, and devoid of invasive procedures.</a:t>
            </a:r>
          </a:p>
          <a:p>
            <a:pPr algn="just">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rPr>
              <a:t>Parental Involvement: Being actively involved strengthens relationships and self-assurance.</a:t>
            </a:r>
            <a:endParaRPr lang="en-IN" sz="1800" dirty="0">
              <a:effectLst/>
              <a:latin typeface="Times New Roman" panose="02020603050405020304" pitchFamily="18" charset="0"/>
              <a:ea typeface="Times New Roman" panose="02020603050405020304" pitchFamily="18" charset="0"/>
            </a:endParaRPr>
          </a:p>
          <a:p>
            <a:pPr algn="just">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rPr>
              <a:t>Effective Cost Control: Reduced length of stay and more house options improve affordability.</a:t>
            </a:r>
            <a:endParaRPr lang="en-IN" sz="1800" dirty="0">
              <a:effectLst/>
              <a:latin typeface="Times New Roman" panose="02020603050405020304" pitchFamily="18" charset="0"/>
              <a:ea typeface="Times New Roman" panose="02020603050405020304" pitchFamily="18" charset="0"/>
            </a:endParaRPr>
          </a:p>
          <a:p>
            <a:pPr algn="just">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rPr>
              <a:t>Preventing complications is essential to preventing serious outcomes from newborn jaundice</a:t>
            </a:r>
            <a:r>
              <a:rPr lang="en-US" sz="1600" dirty="0">
                <a:effectLst/>
                <a:latin typeface="Times New Roman" panose="02020603050405020304" pitchFamily="18" charset="0"/>
                <a:ea typeface="Times New Roman" panose="02020603050405020304" pitchFamily="18" charset="0"/>
              </a:rPr>
              <a:t>.</a:t>
            </a:r>
          </a:p>
          <a:p>
            <a:pPr marL="285750" indent="-285750">
              <a:buFont typeface="Wingdings" panose="05000000000000000000" pitchFamily="2" charset="2"/>
              <a:buChar char="Ø"/>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59287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E8BA68-9474-F86A-15F0-75A4DBBC5F10}"/>
              </a:ext>
            </a:extLst>
          </p:cNvPr>
          <p:cNvSpPr>
            <a:spLocks noGrp="1"/>
          </p:cNvSpPr>
          <p:nvPr>
            <p:ph type="body" sz="quarter" idx="13"/>
          </p:nvPr>
        </p:nvSpPr>
        <p:spPr>
          <a:xfrm>
            <a:off x="282290" y="1107785"/>
            <a:ext cx="4235466" cy="3109792"/>
          </a:xfrm>
        </p:spPr>
        <p:txBody>
          <a:bodyPr>
            <a:noAutofit/>
          </a:bodyPr>
          <a:lstStyle/>
          <a:p>
            <a:pPr algn="just">
              <a:lnSpc>
                <a:spcPct val="115000"/>
              </a:lnSpc>
              <a:spcBef>
                <a:spcPts val="305"/>
              </a:spcBef>
              <a:buSzPct val="60000"/>
              <a:buFontTx/>
              <a:buChar char="►"/>
            </a:pPr>
            <a:r>
              <a:rPr lang="en-IN" sz="1600" dirty="0">
                <a:effectLst/>
                <a:latin typeface="Times New Roman" panose="02020603050405020304" pitchFamily="18" charset="0"/>
                <a:ea typeface="Times New Roman" panose="02020603050405020304" pitchFamily="18" charset="0"/>
              </a:rPr>
              <a:t>Bilirubin Input: By using a 4x4 keypad to enter the baby's condition-related bilirubin levels.</a:t>
            </a:r>
          </a:p>
          <a:p>
            <a:pPr algn="just">
              <a:lnSpc>
                <a:spcPct val="115000"/>
              </a:lnSpc>
              <a:spcBef>
                <a:spcPts val="305"/>
              </a:spcBef>
              <a:buSzPct val="60000"/>
              <a:buFontTx/>
              <a:buChar char="►"/>
            </a:pPr>
            <a:r>
              <a:rPr lang="en-IN" sz="1600" dirty="0">
                <a:effectLst/>
                <a:ea typeface="Times New Roman" panose="02020603050405020304" pitchFamily="18" charset="0"/>
              </a:rPr>
              <a:t>The bilirubin data is received by Arduino UNO so as to quickly analyse and make further decisions</a:t>
            </a:r>
            <a:r>
              <a:rPr lang="en-IN" sz="1600" b="1" dirty="0">
                <a:effectLst/>
                <a:ea typeface="Times New Roman" panose="02020603050405020304" pitchFamily="18" charset="0"/>
              </a:rPr>
              <a:t>.</a:t>
            </a:r>
          </a:p>
          <a:p>
            <a:pPr algn="just">
              <a:lnSpc>
                <a:spcPct val="115000"/>
              </a:lnSpc>
              <a:spcBef>
                <a:spcPts val="305"/>
              </a:spcBef>
              <a:buSzPct val="60000"/>
              <a:buFontTx/>
              <a:buChar char="►"/>
            </a:pPr>
            <a:r>
              <a:rPr lang="en-IN" sz="1600" dirty="0">
                <a:effectLst/>
                <a:latin typeface="Times New Roman" panose="02020603050405020304" pitchFamily="18" charset="0"/>
                <a:ea typeface="Times New Roman" panose="02020603050405020304" pitchFamily="18" charset="0"/>
              </a:rPr>
              <a:t>Adjust the UV rays based on bilirubin levels using an L298N motor driver. The UV light is obtained from a 12V LED.</a:t>
            </a:r>
          </a:p>
          <a:p>
            <a:pPr algn="just">
              <a:lnSpc>
                <a:spcPct val="115000"/>
              </a:lnSpc>
              <a:spcBef>
                <a:spcPts val="305"/>
              </a:spcBef>
              <a:buSzPct val="60000"/>
              <a:buFontTx/>
              <a:buChar char="►"/>
            </a:pPr>
            <a:r>
              <a:rPr lang="en-IN" sz="1600" dirty="0">
                <a:effectLst/>
                <a:latin typeface="Times New Roman" panose="02020603050405020304" pitchFamily="18" charset="0"/>
                <a:ea typeface="Times New Roman" panose="02020603050405020304" pitchFamily="18" charset="0"/>
              </a:rPr>
              <a:t>Collecting vital signs like temperature, heart rate, and weight and simultaneously sending the bilirubin readings to ESP32 for central processing</a:t>
            </a:r>
            <a:r>
              <a:rPr lang="en-IN" sz="1600" dirty="0">
                <a:latin typeface="Times New Roman" panose="02020603050405020304" pitchFamily="18" charset="0"/>
                <a:ea typeface="Times New Roman" panose="02020603050405020304" pitchFamily="18" charset="0"/>
              </a:rPr>
              <a:t>.</a:t>
            </a:r>
          </a:p>
        </p:txBody>
      </p:sp>
      <p:sp>
        <p:nvSpPr>
          <p:cNvPr id="5" name="Slide Number Placeholder 4">
            <a:extLst>
              <a:ext uri="{FF2B5EF4-FFF2-40B4-BE49-F238E27FC236}">
                <a16:creationId xmlns:a16="http://schemas.microsoft.com/office/drawing/2014/main" id="{DCFA5FA3-2B19-08C7-D72F-EA04EC2E58E7}"/>
              </a:ext>
            </a:extLst>
          </p:cNvPr>
          <p:cNvSpPr>
            <a:spLocks noGrp="1"/>
          </p:cNvSpPr>
          <p:nvPr>
            <p:ph type="sldNum" sz="quarter" idx="15"/>
          </p:nvPr>
        </p:nvSpPr>
        <p:spPr/>
        <p:txBody>
          <a:bodyPr/>
          <a:lstStyle/>
          <a:p>
            <a:fld id="{3DD97BEB-BAEF-0344-9D5C-EC73E478698A}" type="slidenum">
              <a:rPr lang="en-US" smtClean="0"/>
              <a:pPr/>
              <a:t>9</a:t>
            </a:fld>
            <a:endParaRPr lang="en-US"/>
          </a:p>
        </p:txBody>
      </p:sp>
      <p:sp>
        <p:nvSpPr>
          <p:cNvPr id="6" name="Title 5">
            <a:extLst>
              <a:ext uri="{FF2B5EF4-FFF2-40B4-BE49-F238E27FC236}">
                <a16:creationId xmlns:a16="http://schemas.microsoft.com/office/drawing/2014/main" id="{8EECFDD9-3D6A-65C0-9EA3-F568CC1C1087}"/>
              </a:ext>
            </a:extLst>
          </p:cNvPr>
          <p:cNvSpPr>
            <a:spLocks noGrp="1"/>
          </p:cNvSpPr>
          <p:nvPr>
            <p:ph type="title"/>
          </p:nvPr>
        </p:nvSpPr>
        <p:spPr/>
        <p:txBody>
          <a:bodyPr/>
          <a:lstStyle/>
          <a:p>
            <a:r>
              <a:rPr lang="en-US" dirty="0"/>
              <a:t>Methodologies</a:t>
            </a:r>
          </a:p>
        </p:txBody>
      </p:sp>
      <p:sp>
        <p:nvSpPr>
          <p:cNvPr id="8" name="Text Placeholder 2">
            <a:extLst>
              <a:ext uri="{FF2B5EF4-FFF2-40B4-BE49-F238E27FC236}">
                <a16:creationId xmlns:a16="http://schemas.microsoft.com/office/drawing/2014/main" id="{FD1089CA-E1FF-1FD1-9324-1F2AA1C9147E}"/>
              </a:ext>
            </a:extLst>
          </p:cNvPr>
          <p:cNvSpPr txBox="1">
            <a:spLocks/>
          </p:cNvSpPr>
          <p:nvPr/>
        </p:nvSpPr>
        <p:spPr>
          <a:xfrm>
            <a:off x="4705535" y="1016854"/>
            <a:ext cx="4235466" cy="310979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rgbClr val="00629B"/>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29B"/>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29B"/>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29B"/>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29B"/>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15000"/>
              </a:lnSpc>
              <a:spcBef>
                <a:spcPts val="305"/>
              </a:spcBef>
              <a:buSzPct val="50000"/>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rPr>
              <a:t>To make decision about UV light regulation, carefully review data on weight, temperature, heart rate, and bilirubin value.</a:t>
            </a:r>
            <a:endParaRPr lang="en-IN" sz="1600" dirty="0">
              <a:effectLst/>
              <a:latin typeface="Times New Roman" panose="02020603050405020304" pitchFamily="18" charset="0"/>
              <a:ea typeface="Times New Roman" panose="02020603050405020304" pitchFamily="18" charset="0"/>
            </a:endParaRPr>
          </a:p>
          <a:p>
            <a:pPr algn="just">
              <a:lnSpc>
                <a:spcPct val="115000"/>
              </a:lnSpc>
              <a:spcBef>
                <a:spcPts val="305"/>
              </a:spcBef>
              <a:buSzPct val="50000"/>
              <a:buFont typeface="Times New Roman" panose="02020603050405020304" pitchFamily="18" charset="0"/>
              <a:buChar char="►"/>
            </a:pPr>
            <a:r>
              <a:rPr lang="en-IN" sz="1600" dirty="0">
                <a:effectLst/>
                <a:latin typeface="Times New Roman" panose="02020603050405020304" pitchFamily="18" charset="0"/>
                <a:ea typeface="Times New Roman" panose="02020603050405020304" pitchFamily="18" charset="0"/>
              </a:rPr>
              <a:t>Real-time presentation of treatment parameters and vital signs on a 16x2 LCD display.</a:t>
            </a:r>
            <a:endParaRPr lang="en-IN" sz="1600" dirty="0">
              <a:latin typeface="Times New Roman" panose="02020603050405020304" pitchFamily="18" charset="0"/>
              <a:ea typeface="Times New Roman" panose="02020603050405020304" pitchFamily="18" charset="0"/>
            </a:endParaRPr>
          </a:p>
          <a:p>
            <a:pPr algn="just">
              <a:lnSpc>
                <a:spcPct val="115000"/>
              </a:lnSpc>
              <a:spcBef>
                <a:spcPts val="305"/>
              </a:spcBef>
              <a:buSzPct val="50000"/>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rPr>
              <a:t>Safely transfer all of the dataset including vital signs to the BLYNK IoT platform.</a:t>
            </a:r>
          </a:p>
          <a:p>
            <a:pPr algn="just">
              <a:lnSpc>
                <a:spcPct val="115000"/>
              </a:lnSpc>
              <a:spcBef>
                <a:spcPts val="305"/>
              </a:spcBef>
              <a:buSzPct val="50000"/>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rPr>
              <a:t>Constantly improve the process in response to input, placing a focus on safety, effectiveness, and customized treatment.</a:t>
            </a:r>
            <a:endParaRPr lang="en-IN" sz="1600" dirty="0">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Ø"/>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60358993"/>
      </p:ext>
    </p:extLst>
  </p:cSld>
  <p:clrMapOvr>
    <a:masterClrMapping/>
  </p:clrMapOvr>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dirty="0" smtClean="0"/>
        </a:defPPr>
      </a:lstStyle>
    </a:txDef>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3076</TotalTime>
  <Words>1496</Words>
  <Application>Microsoft Office PowerPoint</Application>
  <PresentationFormat>On-screen Show (16:9)</PresentationFormat>
  <Paragraphs>127</Paragraphs>
  <Slides>14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Courier New</vt:lpstr>
      <vt:lpstr>LucidaGrande</vt:lpstr>
      <vt:lpstr>Söhne</vt:lpstr>
      <vt:lpstr>Times New Roman</vt:lpstr>
      <vt:lpstr>Wingdings</vt:lpstr>
      <vt:lpstr>Theme 1</vt:lpstr>
      <vt:lpstr>Infant Health Child Condition Based Phototherapy For Neonatal Jaundice Patient</vt:lpstr>
      <vt:lpstr>Outlines</vt:lpstr>
      <vt:lpstr>Introduction</vt:lpstr>
      <vt:lpstr>Conti.</vt:lpstr>
      <vt:lpstr>Related Works</vt:lpstr>
      <vt:lpstr>Problem Statement</vt:lpstr>
      <vt:lpstr>Problem Solution</vt:lpstr>
      <vt:lpstr>Objectives</vt:lpstr>
      <vt:lpstr>Methodologies</vt:lpstr>
      <vt:lpstr>Block Diagram</vt:lpstr>
      <vt:lpstr>Project Implementation</vt:lpstr>
      <vt:lpstr>Project Implementation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Keerthi</cp:lastModifiedBy>
  <cp:revision>157</cp:revision>
  <dcterms:created xsi:type="dcterms:W3CDTF">2016-10-24T19:40:55Z</dcterms:created>
  <dcterms:modified xsi:type="dcterms:W3CDTF">2024-05-03T18:10:29Z</dcterms:modified>
</cp:coreProperties>
</file>